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12192000"/>
  <p:notesSz cx="6858000" cy="9144000"/>
  <p:embeddedFontLst>
    <p:embeddedFont>
      <p:font typeface="Play"/>
      <p:regular r:id="rId65"/>
      <p:bold r:id="rId66"/>
    </p:embeddedFont>
    <p:embeddedFont>
      <p:font typeface="Century Gothic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GoogleSlidesCustomDataVersion2">
      <go:slidesCustomData xmlns:go="http://customooxmlschemas.google.com/" r:id="rId71" roundtripDataSignature="AMtx7mjOihw+sEDrY3SatvoHgoj6I81G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CenturyGothic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lay-bold.fntdata"/><Relationship Id="rId21" Type="http://schemas.openxmlformats.org/officeDocument/2006/relationships/slide" Target="slides/slide16.xml"/><Relationship Id="rId65" Type="http://schemas.openxmlformats.org/officeDocument/2006/relationships/font" Target="fonts/Play-regular.fntdata"/><Relationship Id="rId24" Type="http://schemas.openxmlformats.org/officeDocument/2006/relationships/slide" Target="slides/slide19.xml"/><Relationship Id="rId68" Type="http://schemas.openxmlformats.org/officeDocument/2006/relationships/font" Target="fonts/CenturyGothic-bold.fntdata"/><Relationship Id="rId23" Type="http://schemas.openxmlformats.org/officeDocument/2006/relationships/slide" Target="slides/slide18.xml"/><Relationship Id="rId67" Type="http://schemas.openxmlformats.org/officeDocument/2006/relationships/font" Target="fonts/CenturyGothic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enturyGothic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200">
                <a:latin typeface="Arial"/>
                <a:ea typeface="Arial"/>
                <a:cs typeface="Arial"/>
                <a:sym typeface="Arial"/>
              </a:rPr>
              <a:t>correct RT is faster than Wrong 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200">
                <a:latin typeface="Arial"/>
                <a:ea typeface="Arial"/>
                <a:cs typeface="Arial"/>
                <a:sym typeface="Arial"/>
              </a:rPr>
              <a:t>left is around 80ms (45 correct 120 for wrong) slower than right response (all right hand user)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这个结果是由算法加目视检查的得出的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与文献的时间符合，FDI更多outliear， BCP更集中</a:t>
            </a:r>
            <a:endParaRPr/>
          </a:p>
        </p:txBody>
      </p:sp>
      <p:sp>
        <p:nvSpPr>
          <p:cNvPr id="393" name="Google Shape;393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在PMT也有区别，但这次BCP时间更慢。缺少脑部链接/更难准备/跟线性（等确认后再启动）</a:t>
            </a:r>
            <a:endParaRPr/>
          </a:p>
        </p:txBody>
      </p:sp>
      <p:sp>
        <p:nvSpPr>
          <p:cNvPr id="416" name="Google Shape;416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这是LMM模型，比较6个人/8个block间，四种对照组的区别。与三种MT的关系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以下是两个模型公式的例子。。。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仅仅从RT看都有区别，但没法比较区别来自哪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从简单开始，CW只影响EMGonsite time， 因为主要区别在Decision period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LR 同时影响，因为左右手不同，左右脑链接也不同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现在可以确认contrast 只影响EMG onsite time（意味着只影响Sensory+edition period）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不同肌肉大部分影响MT, 小部分影响决策阶段（p值接近0.05需要更大数据）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首先在evon后2.15hz附近观察到红条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高低有区别，起始有区别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且位置正确稳定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证明在时间分类上没有问题</a:t>
            </a:r>
            <a:endParaRPr/>
          </a:p>
        </p:txBody>
      </p:sp>
      <p:sp>
        <p:nvSpPr>
          <p:cNvPr id="458" name="Google Shape;458;p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高低，正确错误的区别很明显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BCP/FDI轻微差别，可能与难度不同引起的注意力有关（BCP更难控制，trial预估更难）</a:t>
            </a:r>
            <a:endParaRPr/>
          </a:p>
        </p:txBody>
      </p:sp>
      <p:sp>
        <p:nvSpPr>
          <p:cNvPr id="481" name="Google Shape;481;p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这是我的cpp图与文章里的例子。期待遇到斜率不同与积累量不同</a:t>
            </a:r>
            <a:endParaRPr/>
          </a:p>
        </p:txBody>
      </p:sp>
      <p:sp>
        <p:nvSpPr>
          <p:cNvPr id="502" name="Google Shape;502;p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这是HL的例子，不展开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Cue后300开始积累， ev后300出现斜率差异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可能是由于速度压力或者是实验者把cue当成evon导致的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或者由于speed pressure导致的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H amplitude更大，且L更波动，到达高点后维持更长时间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Q-RT 斜率更大</a:t>
            </a:r>
            <a:endParaRPr/>
          </a:p>
        </p:txBody>
      </p:sp>
      <p:sp>
        <p:nvSpPr>
          <p:cNvPr id="541" name="Google Shape;541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L快速应答不足，所以M和Q区别不足</a:t>
            </a:r>
            <a:endParaRPr/>
          </a:p>
        </p:txBody>
      </p:sp>
      <p:sp>
        <p:nvSpPr>
          <p:cNvPr id="548" name="Google Shape;548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0" name="Google Shape;16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EOL的0点更提前，更好的区分MT和PMT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5" name="Google Shape;555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这是FDIBCP区别展示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SL：斜率不同，BCP阈值更高（假设为线性模型）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RT: BCP斜率更大，所以FDI更快； 但是这种差异是MT不同导致的（整体后移）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EOL: BCP有更快的RT(为证明其中加快是来自MT or PMT),需要EoL，（证明差异大部分来自MT,EOL后斜率不同）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结合行为数据与EOL，似乎BCP更快的RT来源于MT（EMG onsite后的斜率差异， 可能PMT中仍存在（有一种假设是按比例减少），需要更大数据集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这里把RT分为三类，快中慢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FDI三种时间peak相同，斜率不同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BCP三种时间Peak不同。斜率M and S比较晚出现斜率不同 （三种RT 对BCP影响可能较大）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p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FDI三个时间斜率不同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BCP尤其是M和Q,斜率相同，只是发生时间有延后 (暗示触发反馈的神经机制一致，更像线性模型)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S在两个区别不大，可能是缺少了由MT/PMT不同引起的bais，或者单纯注意力不集中的Trial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p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EOL消除不同MT带来的差异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FDI饱和点更集中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BCP最高点出现的时间差异减小（但仍然存在，加入新假设，BCP对于不同反应速度的MT差异更大？因为更难控制20%的力 Q RT会 overshoot）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如果增加数据量，还能在BCP里观察到斜率不同，则两个假设都成立（线性模型+MT时间对于不同RT差异更大（因为更难控制20%的力））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p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上面是我的脑图，下面是例子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注意我的ddl是1.5秒且对于H变得更简单，对于L变得更难。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所以出现了DDL线，红线。但斜率变化存在且明显</a:t>
            </a:r>
            <a:endParaRPr/>
          </a:p>
        </p:txBody>
      </p:sp>
      <p:sp>
        <p:nvSpPr>
          <p:cNvPr id="635" name="Google Shape;635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在evidence前就存在low beta活动，考虑拖影的话在cue change 后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p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Cue变后FDI与bcp的区别开始在Mu 和beta中段被发现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Left channel对应的右手（惯用手）更明显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5" name="Google Shape;695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E"/>
              <a:t>虚线表示样本数量不足，H会缺少慢速应答，且会被走神引起的反应慢扰乱。 L缺少快速应答，且会被预先准备的左右手扰乱。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5" name="Google Shape;705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特定阈值的肌肉激活作为反应，且将会提供施加力的实时反馈，频幕上显示进度条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参与者将会学习如何控制他们的FDI肌肉与BCP肌肉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1个力 </a:t>
            </a:r>
            <a:r>
              <a:rPr lang="en-IE" sz="1200"/>
              <a:t>(大力有维持的反应feedback loop，小力直接击穿) 需要测试出用大还是用小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20" name="Google Shape;72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Porir??</a:t>
            </a:r>
            <a:endParaRPr/>
          </a:p>
        </p:txBody>
      </p:sp>
      <p:sp>
        <p:nvSpPr>
          <p:cNvPr id="728" name="Google Shape;728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p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暗示这里因为左右手的prior造成cue on 后时间差异， 红色为prior对了，绿色为prior错了导致慢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FDI 从cue开始不同，且斜率不同，峰值不同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BCP斜率相似，峰值相同，更像线性模型向后平移触发</a:t>
            </a:r>
            <a:endParaRPr/>
          </a:p>
        </p:txBody>
      </p:sp>
      <p:sp>
        <p:nvSpPr>
          <p:cNvPr id="738" name="Google Shape;738;p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上面是RL，下面是EOL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明显看出更新后 FDI 斜率不同，饱和点不同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BCP斜率相同，饱和点相同（暗示BCP的MP是相同模式的）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7" name="Google Shape;757;p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90" name="Google Shape;790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这是High low的例子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老的LRP 在RL与EOL不明显，但在SL在evon后观察到斜率不同，但终点相同</a:t>
            </a:r>
            <a:endParaRPr/>
          </a:p>
        </p:txBody>
      </p:sp>
      <p:sp>
        <p:nvSpPr>
          <p:cNvPr id="810" name="Google Shape;810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contrast discrimination task 作为polit ；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两个难度two difficulty levels， 有15分钟训练时间从0.4降到0.1，准确率大于60%即可开始实验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基线为黄点，变绿后0.6秒开始Evon， EV哦呢至少持续0.8秒，最长2秒。 RT有效时间为0.2-1.5s. 且在RT后有0.2秒delayEv消失.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注意1.5S 的DDL可能导致强烈的 speed pressure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8" name="Google Shape;19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首先观察到了位置的不同但不明显， BCP更靠里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观察到了饱和点不同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且RL是由于整体平移导致的，意味着BCP时间上的更快，EOL修正了这点</a:t>
            </a:r>
            <a:endParaRPr/>
          </a:p>
        </p:txBody>
      </p:sp>
      <p:sp>
        <p:nvSpPr>
          <p:cNvPr id="851" name="Google Shape;851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细微位置差异，看终点位置</a:t>
            </a:r>
            <a:endParaRPr/>
          </a:p>
        </p:txBody>
      </p:sp>
      <p:sp>
        <p:nvSpPr>
          <p:cNvPr id="879" name="Google Shape;879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如何提升差异？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2018年的最新文章， 证明 delta band可以预测手部选择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从evon开始，RT和选择可以通过Delta phase 测得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与决策无关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且不对称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4" name="Google Shape;894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19" name="Google Shape;919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虚线表示样本数量不足，H会缺少慢速应答，且会被走神引起的反应慢扰乱。 L缺少快速应答，且会被预先准备的左右手扰乱。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H: 启动时间相同，到达点位不同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L：启动时间相同，到达点位相同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HL不同条件？ Speed pressure引起不同？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7" name="Google Shape;937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虚线表示样本数量不足，H会缺少慢速应答，且会被走神引起的反应慢扰乱。 L缺少快速应答，且会被预先准备的左右手扰乱。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H: 启动时间相同，到达点位不同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L：启动时间相同，到达点位相同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57" name="Google Shape;95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H: 快速斜率更大,启动更靠后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L: </a:t>
            </a:r>
            <a:endParaRPr/>
          </a:p>
        </p:txBody>
      </p:sp>
      <p:sp>
        <p:nvSpPr>
          <p:cNvPr id="965" name="Google Shape;965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EOL区别更清晰，规避了MT时间引起的差异（传统应答是用按键）</a:t>
            </a:r>
            <a:endParaRPr/>
          </a:p>
        </p:txBody>
      </p:sp>
      <p:sp>
        <p:nvSpPr>
          <p:cNvPr id="973" name="Google Shape;97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且BCP明显靠里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观察到了不同的斜率和饱和点 （BCP less control, easy overshooting）</a:t>
            </a:r>
            <a:endParaRPr/>
          </a:p>
        </p:txBody>
      </p:sp>
      <p:sp>
        <p:nvSpPr>
          <p:cNvPr id="981" name="Google Shape;981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起始时间点不同，终点时间，幅度不同。 且BCP明显靠里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1" name="Google Shape;1001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RL 且BCP明显靠里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这是包含MT时间差异的（BCP比FDI反应时间块40ms）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FDI: 三种反应时间结束时间点有先后，且幅度不同。波动性更大（更不稳定-CoM）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BCP： 三种结束时间点/启动时间点相同，且幅度大小相似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19" name="Google Shape;1019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这是去除了MT带来的影响，0点位置为PMT结束时的位置（之后的差异是由决策后继续处理信息流（continues flow）以及mT带来的影响）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FDI： 启动时间点不同， PMT后迅速回正，且时间点有先后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BCP： 启动时间点相同，PMT后有滞后性回正，且时间点无先后 （BCP更线性）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7" name="Google Shape;1037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回到结果页</a:t>
            </a:r>
            <a:endParaRPr/>
          </a:p>
        </p:txBody>
      </p:sp>
      <p:sp>
        <p:nvSpPr>
          <p:cNvPr id="1055" name="Google Shape;1055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4" name="Google Shape;1094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95" name="Google Shape;1095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Thanks for listening</a:t>
            </a:r>
            <a:endParaRPr/>
          </a:p>
        </p:txBody>
      </p:sp>
      <p:sp>
        <p:nvSpPr>
          <p:cNvPr id="1112" name="Google Shape;1112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1: But not sensitive to capture </a:t>
            </a:r>
            <a:r>
              <a:rPr b="1" lang="en-I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signal </a:t>
            </a:r>
            <a:r>
              <a:rPr lang="en-I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noise. (which is important in DTDM model!)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I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Starting time </a:t>
            </a:r>
            <a:r>
              <a:rPr lang="en-I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accurate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06080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200">
                <a:solidFill>
                  <a:srgbClr val="06080A"/>
                </a:solidFill>
              </a:rPr>
              <a:t>the reason of using Fuzzy entropy:</a:t>
            </a:r>
            <a:r>
              <a:rPr lang="en-IE">
                <a:solidFill>
                  <a:srgbClr val="06080A"/>
                </a:solidFill>
              </a:rPr>
              <a:t> - partial burst + EOL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这是设置最小反应时间的原因，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1.SSM 不能区分三大进程sensory，cognitive， motor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2.大多数决策用简单动作（按钮或鼠标），造成两个问题。第一把motor process 简化为delay，第二集中在远端肌肉，但假肢用近端比较多，且手与脑区的链接比手臂多且复杂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>
              <a:solidFill>
                <a:schemeClr val="dk1"/>
              </a:solidFill>
              <a:highlight>
                <a:srgbClr val="21212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E">
                <a:solidFill>
                  <a:srgbClr val="ECECEC"/>
                </a:solidFill>
                <a:highlight>
                  <a:srgbClr val="212121"/>
                </a:highlight>
                <a:latin typeface="Arial"/>
                <a:ea typeface="Arial"/>
                <a:cs typeface="Arial"/>
                <a:sym typeface="Arial"/>
              </a:rPr>
              <a:t>因为大多数DM操作的是sensory和cognitive 层面，有了EMG界面的帮助可以操作motor 层面, 且可以确定决策commitment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/>
              <a:t>EOL可以把motor delay分离开来，以研究不同肌肉在不同阶段的不同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主要是为了证明Decision adaptation between sensory to motor area is muscle dependence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以下是各个阶段发现的不同，右边是对EEG部分的总结。总的假设是由于BCP缺少feedback loop以及continus flow, 它在CPP更容易积累,在LRP更容易触发（fast-twitch）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但是在Motor preparation, 由于缺少与脑部的链接（BCP更难控制）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这也在行为层面被解释，通过比较RT,MT和EOL与CW,HL FDIBCP, LR的关系// 不同block和不同sub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这里主要比较HL，与FDIBCP</a:t>
            </a:r>
            <a:endParaRPr/>
          </a:p>
        </p:txBody>
      </p:sp>
      <p:sp>
        <p:nvSpPr>
          <p:cNvPr id="332" name="Google Shape;332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subTitle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B5B5B5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C0C0C0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C0C0C0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C0C0C0"/>
                </a:solidFill>
              </a:defRPr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cxnSp>
        <p:nvCxnSpPr>
          <p:cNvPr id="27" name="Google Shape;27;p2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2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Google Shape;29;p2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2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2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1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1" type="body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/>
        </p:txBody>
      </p:sp>
      <p:sp>
        <p:nvSpPr>
          <p:cNvPr id="86" name="Google Shape;86;p31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1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2"/>
          <p:cNvSpPr txBox="1"/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2"/>
          <p:cNvSpPr txBox="1"/>
          <p:nvPr>
            <p:ph idx="1" type="body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92" name="Google Shape;92;p32"/>
          <p:cNvSpPr txBox="1"/>
          <p:nvPr>
            <p:ph idx="2" type="body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/>
        </p:txBody>
      </p:sp>
      <p:sp>
        <p:nvSpPr>
          <p:cNvPr id="93" name="Google Shape;93;p32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2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96" name="Google Shape;96;p32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IE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2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IE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 txBox="1"/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/>
        </p:txBody>
      </p:sp>
      <p:sp>
        <p:nvSpPr>
          <p:cNvPr id="101" name="Google Shape;101;p33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4"/>
          <p:cNvSpPr txBox="1"/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4"/>
          <p:cNvSpPr txBox="1"/>
          <p:nvPr>
            <p:ph idx="1" type="body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07" name="Google Shape;107;p34"/>
          <p:cNvSpPr txBox="1"/>
          <p:nvPr>
            <p:ph idx="2" type="body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/>
        </p:txBody>
      </p:sp>
      <p:sp>
        <p:nvSpPr>
          <p:cNvPr id="108" name="Google Shape;108;p34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1" name="Google Shape;111;p34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IE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IE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5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6" name="Google Shape;116;p35"/>
          <p:cNvSpPr txBox="1"/>
          <p:nvPr>
            <p:ph idx="2" type="body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/>
        </p:txBody>
      </p:sp>
      <p:sp>
        <p:nvSpPr>
          <p:cNvPr id="117" name="Google Shape;117;p35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5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5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6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6"/>
          <p:cNvSpPr txBox="1"/>
          <p:nvPr>
            <p:ph idx="1" type="body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3" name="Google Shape;123;p36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6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6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/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7"/>
          <p:cNvSpPr txBox="1"/>
          <p:nvPr>
            <p:ph idx="1" type="body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9" name="Google Shape;129;p37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7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7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" type="body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2" type="body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" type="body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/>
        </p:txBody>
      </p:sp>
      <p:sp>
        <p:nvSpPr>
          <p:cNvPr id="52" name="Google Shape;52;p24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" type="body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8" name="Google Shape;58;p25"/>
          <p:cNvSpPr txBox="1"/>
          <p:nvPr>
            <p:ph idx="2" type="body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3" type="body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0" name="Google Shape;60;p25"/>
          <p:cNvSpPr txBox="1"/>
          <p:nvPr>
            <p:ph idx="4" type="body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6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/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/>
          <p:nvPr>
            <p:ph idx="2" type="pic"/>
          </p:nvPr>
        </p:nvSpPr>
        <p:spPr>
          <a:xfrm>
            <a:off x="989012" y="914400"/>
            <a:ext cx="3280974" cy="45720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9"/>
          <p:cNvSpPr txBox="1"/>
          <p:nvPr>
            <p:ph idx="1" type="body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3" name="Google Shape;73;p29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/>
          <p:nvPr>
            <p:ph idx="2" type="pic"/>
          </p:nvPr>
        </p:nvSpPr>
        <p:spPr>
          <a:xfrm>
            <a:off x="685800" y="533400"/>
            <a:ext cx="10818812" cy="31242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0"/>
          <p:cNvSpPr txBox="1"/>
          <p:nvPr>
            <p:ph idx="1" type="body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88000">
              <a:srgbClr val="FFFFFF"/>
            </a:gs>
            <a:gs pos="100000">
              <a:srgbClr val="D5D5D5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Google Shape;11;p2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" name="Google Shape;16;p20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13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slide" Target="/ppt/slides/slide3.xml"/><Relationship Id="rId9" Type="http://schemas.openxmlformats.org/officeDocument/2006/relationships/image" Target="../media/image11.png"/><Relationship Id="rId1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3" Type="http://schemas.openxmlformats.org/officeDocument/2006/relationships/image" Target="../media/image46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41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3" Type="http://schemas.openxmlformats.org/officeDocument/2006/relationships/image" Target="../media/image45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4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1.png"/><Relationship Id="rId13" Type="http://schemas.openxmlformats.org/officeDocument/2006/relationships/image" Target="../media/image47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14" Type="http://schemas.openxmlformats.org/officeDocument/2006/relationships/image" Target="../media/image38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3" Type="http://schemas.openxmlformats.org/officeDocument/2006/relationships/image" Target="../media/image4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9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48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3" Type="http://schemas.openxmlformats.org/officeDocument/2006/relationships/image" Target="../media/image52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5" Type="http://schemas.openxmlformats.org/officeDocument/2006/relationships/image" Target="../media/image55.png"/><Relationship Id="rId14" Type="http://schemas.openxmlformats.org/officeDocument/2006/relationships/image" Target="../media/image50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1.png"/><Relationship Id="rId13" Type="http://schemas.openxmlformats.org/officeDocument/2006/relationships/image" Target="../media/image53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14" Type="http://schemas.openxmlformats.org/officeDocument/2006/relationships/image" Target="../media/image57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1.png"/><Relationship Id="rId13" Type="http://schemas.openxmlformats.org/officeDocument/2006/relationships/image" Target="../media/image71.png"/><Relationship Id="rId1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14" Type="http://schemas.openxmlformats.org/officeDocument/2006/relationships/image" Target="../media/image56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13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1.png"/><Relationship Id="rId14" Type="http://schemas.openxmlformats.org/officeDocument/2006/relationships/image" Target="../media/image49.png"/><Relationship Id="rId5" Type="http://schemas.openxmlformats.org/officeDocument/2006/relationships/image" Target="../media/image58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13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slide" Target="/ppt/slides/slide3.xml"/><Relationship Id="rId9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13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9" Type="http://schemas.openxmlformats.org/officeDocument/2006/relationships/image" Target="../media/image11.png"/><Relationship Id="rId15" Type="http://schemas.openxmlformats.org/officeDocument/2006/relationships/image" Target="../media/image73.png"/><Relationship Id="rId14" Type="http://schemas.openxmlformats.org/officeDocument/2006/relationships/image" Target="../media/image49.png"/><Relationship Id="rId5" Type="http://schemas.openxmlformats.org/officeDocument/2006/relationships/image" Target="../media/image68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3" Type="http://schemas.openxmlformats.org/officeDocument/2006/relationships/image" Target="../media/image7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5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13" Type="http://schemas.openxmlformats.org/officeDocument/2006/relationships/image" Target="../media/image49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1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1.png"/><Relationship Id="rId13" Type="http://schemas.openxmlformats.org/officeDocument/2006/relationships/image" Target="../media/image141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14" Type="http://schemas.openxmlformats.org/officeDocument/2006/relationships/image" Target="../media/image76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13" Type="http://schemas.openxmlformats.org/officeDocument/2006/relationships/image" Target="../media/image49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13" Type="http://schemas.openxmlformats.org/officeDocument/2006/relationships/image" Target="../media/image49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1.png"/><Relationship Id="rId4" Type="http://schemas.openxmlformats.org/officeDocument/2006/relationships/image" Target="../media/image89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6.png"/><Relationship Id="rId4" Type="http://schemas.openxmlformats.org/officeDocument/2006/relationships/image" Target="../media/image9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.png"/><Relationship Id="rId13" Type="http://schemas.openxmlformats.org/officeDocument/2006/relationships/image" Target="../media/image22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4.png"/><Relationship Id="rId4" Type="http://schemas.openxmlformats.org/officeDocument/2006/relationships/image" Target="../media/image8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3" Type="http://schemas.openxmlformats.org/officeDocument/2006/relationships/image" Target="../media/image95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96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1.png"/><Relationship Id="rId13" Type="http://schemas.openxmlformats.org/officeDocument/2006/relationships/image" Target="../media/image97.png"/><Relationship Id="rId1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14" Type="http://schemas.openxmlformats.org/officeDocument/2006/relationships/image" Target="../media/image100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8.png"/><Relationship Id="rId4" Type="http://schemas.openxmlformats.org/officeDocument/2006/relationships/image" Target="../media/image1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1.png"/><Relationship Id="rId13" Type="http://schemas.openxmlformats.org/officeDocument/2006/relationships/image" Target="../media/image101.png"/><Relationship Id="rId1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14" Type="http://schemas.openxmlformats.org/officeDocument/2006/relationships/image" Target="../media/image49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13" Type="http://schemas.openxmlformats.org/officeDocument/2006/relationships/image" Target="../media/image49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9" Type="http://schemas.openxmlformats.org/officeDocument/2006/relationships/image" Target="../media/image5.png"/><Relationship Id="rId15" Type="http://schemas.openxmlformats.org/officeDocument/2006/relationships/image" Target="../media/image111.png"/><Relationship Id="rId14" Type="http://schemas.openxmlformats.org/officeDocument/2006/relationships/image" Target="../media/image10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13" Type="http://schemas.openxmlformats.org/officeDocument/2006/relationships/image" Target="../media/image25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13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5.png"/><Relationship Id="rId4" Type="http://schemas.openxmlformats.org/officeDocument/2006/relationships/image" Target="../media/image112.png"/><Relationship Id="rId9" Type="http://schemas.openxmlformats.org/officeDocument/2006/relationships/image" Target="../media/image11.png"/><Relationship Id="rId15" Type="http://schemas.openxmlformats.org/officeDocument/2006/relationships/image" Target="../media/image116.png"/><Relationship Id="rId14" Type="http://schemas.openxmlformats.org/officeDocument/2006/relationships/image" Target="../media/image49.png"/><Relationship Id="rId16" Type="http://schemas.openxmlformats.org/officeDocument/2006/relationships/image" Target="../media/image117.png"/><Relationship Id="rId5" Type="http://schemas.openxmlformats.org/officeDocument/2006/relationships/image" Target="../media/image114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6.png"/><Relationship Id="rId4" Type="http://schemas.openxmlformats.org/officeDocument/2006/relationships/image" Target="../media/image1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6.png"/><Relationship Id="rId4" Type="http://schemas.openxmlformats.org/officeDocument/2006/relationships/image" Target="../media/image130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7.png"/><Relationship Id="rId10" Type="http://schemas.openxmlformats.org/officeDocument/2006/relationships/image" Target="../media/image1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8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3" Type="http://schemas.openxmlformats.org/officeDocument/2006/relationships/image" Target="../media/image122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5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5" Type="http://schemas.openxmlformats.org/officeDocument/2006/relationships/image" Target="../media/image124.png"/><Relationship Id="rId14" Type="http://schemas.openxmlformats.org/officeDocument/2006/relationships/image" Target="../media/image12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8.png"/><Relationship Id="rId4" Type="http://schemas.openxmlformats.org/officeDocument/2006/relationships/image" Target="../media/image1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13" Type="http://schemas.openxmlformats.org/officeDocument/2006/relationships/image" Target="../media/image49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5.png"/><Relationship Id="rId4" Type="http://schemas.openxmlformats.org/officeDocument/2006/relationships/image" Target="../media/image133.png"/><Relationship Id="rId9" Type="http://schemas.openxmlformats.org/officeDocument/2006/relationships/image" Target="../media/image5.png"/><Relationship Id="rId15" Type="http://schemas.openxmlformats.org/officeDocument/2006/relationships/image" Target="../media/image117.png"/><Relationship Id="rId14" Type="http://schemas.openxmlformats.org/officeDocument/2006/relationships/image" Target="../media/image13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3" Type="http://schemas.openxmlformats.org/officeDocument/2006/relationships/image" Target="../media/image14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5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3" Type="http://schemas.openxmlformats.org/officeDocument/2006/relationships/image" Target="../media/image144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4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3" Type="http://schemas.openxmlformats.org/officeDocument/2006/relationships/image" Target="../media/image138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6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3.png"/><Relationship Id="rId10" Type="http://schemas.openxmlformats.org/officeDocument/2006/relationships/image" Target="../media/image1.png"/><Relationship Id="rId1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5.png"/><Relationship Id="rId10" Type="http://schemas.openxmlformats.org/officeDocument/2006/relationships/image" Target="../media/image1.png"/><Relationship Id="rId1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13" Type="http://schemas.openxmlformats.org/officeDocument/2006/relationships/image" Target="../media/image28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5" Type="http://schemas.openxmlformats.org/officeDocument/2006/relationships/image" Target="../media/image27.png"/><Relationship Id="rId1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.png"/><Relationship Id="rId13" Type="http://schemas.openxmlformats.org/officeDocument/2006/relationships/image" Target="../media/image34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2612" y="4566138"/>
            <a:ext cx="2899388" cy="2082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ils with solid fill" id="139" name="Google Shape;139;p14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474" y="-665030"/>
            <a:ext cx="644604" cy="64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/>
          <p:nvPr/>
        </p:nvSpPr>
        <p:spPr>
          <a:xfrm>
            <a:off x="868973" y="7755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14"/>
          <p:cNvSpPr/>
          <p:nvPr/>
        </p:nvSpPr>
        <p:spPr>
          <a:xfrm rot="10800000">
            <a:off x="-1" y="-10806678"/>
            <a:ext cx="1278211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142" name="Google Shape;14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7482" y="6111244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143" name="Google Shape;14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0944" y="303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144" name="Google Shape;14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3980" y="9581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145" name="Google Shape;145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3980" y="182657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146" name="Google Shape;146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0239" y="269734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147" name="Google Shape;147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4306" y="3553652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148" name="Google Shape;148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3024" y="4371718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149" name="Google Shape;149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3980" y="5230439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 txBox="1"/>
          <p:nvPr>
            <p:ph type="ctrTitle"/>
          </p:nvPr>
        </p:nvSpPr>
        <p:spPr>
          <a:xfrm>
            <a:off x="1535583" y="792012"/>
            <a:ext cx="9867498" cy="1392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IE" sz="36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The influence of response effector on decision adaptations</a:t>
            </a:r>
            <a:endParaRPr>
              <a:solidFill>
                <a:srgbClr val="181818"/>
              </a:solidFill>
            </a:endParaRPr>
          </a:p>
        </p:txBody>
      </p:sp>
      <p:sp>
        <p:nvSpPr>
          <p:cNvPr id="151" name="Google Shape;151;p14"/>
          <p:cNvSpPr txBox="1"/>
          <p:nvPr/>
        </p:nvSpPr>
        <p:spPr>
          <a:xfrm>
            <a:off x="3323915" y="3699628"/>
            <a:ext cx="6304054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University College Dublin,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 Biomedical Engineering, Dublin, Ireland,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 liang.tong2@ucdconnect.ie</a:t>
            </a:r>
            <a:endParaRPr b="0" i="0" sz="20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Liang Tong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17208987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3468093" y="2512041"/>
            <a:ext cx="61049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 meeting- Nov 2024 </a:t>
            </a:r>
            <a:endParaRPr/>
          </a:p>
        </p:txBody>
      </p:sp>
      <p:sp>
        <p:nvSpPr>
          <p:cNvPr id="153" name="Google Shape;153;p14"/>
          <p:cNvSpPr txBox="1"/>
          <p:nvPr/>
        </p:nvSpPr>
        <p:spPr>
          <a:xfrm>
            <a:off x="9573058" y="47703"/>
            <a:ext cx="2848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time: 23/04/2024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3468093" y="3033270"/>
            <a:ext cx="600247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E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School of Electrical and Electronic Engineering</a:t>
            </a:r>
            <a:endParaRPr/>
          </a:p>
        </p:txBody>
      </p:sp>
      <p:pic>
        <p:nvPicPr>
          <p:cNvPr id="155" name="Google Shape;155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90405" y="3981265"/>
            <a:ext cx="1765494" cy="257230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 txBox="1"/>
          <p:nvPr/>
        </p:nvSpPr>
        <p:spPr>
          <a:xfrm>
            <a:off x="10641252" y="337245"/>
            <a:ext cx="1765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04/11/2024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231" y="1486527"/>
            <a:ext cx="5528870" cy="34170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45"/>
          <p:cNvSpPr/>
          <p:nvPr/>
        </p:nvSpPr>
        <p:spPr>
          <a:xfrm rot="10800000">
            <a:off x="-24355" y="-8195055"/>
            <a:ext cx="1298251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377" name="Google Shape;37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378" name="Google Shape;37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379" name="Google Shape;37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380" name="Google Shape;380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381" name="Google Shape;381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382" name="Google Shape;382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383" name="Google Shape;383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384" name="Google Shape;384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38331" y="0"/>
            <a:ext cx="1753669" cy="31519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5"/>
          <p:cNvSpPr txBox="1"/>
          <p:nvPr/>
        </p:nvSpPr>
        <p:spPr>
          <a:xfrm>
            <a:off x="1374724" y="-16795"/>
            <a:ext cx="7958461" cy="1420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Accuracy Summary</a:t>
            </a:r>
            <a:endParaRPr/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 clear difference in acc between FDI and BCP 82%</a:t>
            </a:r>
            <a:endParaRPr/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 contract (0.14) has higher ACC 89% vs 80%</a:t>
            </a:r>
            <a:endParaRPr/>
          </a:p>
        </p:txBody>
      </p:sp>
      <p:sp>
        <p:nvSpPr>
          <p:cNvPr id="387" name="Google Shape;387;p45"/>
          <p:cNvSpPr txBox="1"/>
          <p:nvPr/>
        </p:nvSpPr>
        <p:spPr>
          <a:xfrm>
            <a:off x="1533003" y="4986605"/>
            <a:ext cx="10183651" cy="1420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RT Summary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BCP is 20-30ms faster than FDI in RT=PMT+MT</a:t>
            </a:r>
            <a:endParaRPr/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Low(Hard) slower RT , more symmetric, High(Easy) more right screw;</a:t>
            </a:r>
            <a:endParaRPr/>
          </a:p>
        </p:txBody>
      </p:sp>
      <p:pic>
        <p:nvPicPr>
          <p:cNvPr id="388" name="Google Shape;388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62207" y="2753097"/>
            <a:ext cx="4897234" cy="302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71492" y="660169"/>
            <a:ext cx="3386702" cy="2092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570" y="2326908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p46"/>
          <p:cNvSpPr/>
          <p:nvPr/>
        </p:nvSpPr>
        <p:spPr>
          <a:xfrm rot="10800000">
            <a:off x="-24355" y="-8195055"/>
            <a:ext cx="1298251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398" name="Google Shape;39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399" name="Google Shape;39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400" name="Google Shape;400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401" name="Google Shape;401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402" name="Google Shape;402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403" name="Google Shape;403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404" name="Google Shape;404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405" name="Google Shape;405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38331" y="0"/>
            <a:ext cx="1753669" cy="31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03570" y="2326908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6"/>
          <p:cNvSpPr txBox="1"/>
          <p:nvPr/>
        </p:nvSpPr>
        <p:spPr>
          <a:xfrm>
            <a:off x="6756380" y="701175"/>
            <a:ext cx="609777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p-value: </a:t>
            </a:r>
            <a:r>
              <a:rPr b="0" i="0" lang="en-IE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1.8912e-100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 Interval: 0.036577 to 0.04378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🡺"/>
            </a:pPr>
            <a:r>
              <a:rPr b="1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BCP Motor time 36ms-43ms faster than FDI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🡺"/>
            </a:pPr>
            <a:r>
              <a:rPr b="1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Diff. shape means different DM strategy?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🡺"/>
            </a:pPr>
            <a:r>
              <a:rPr b="1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FDI 100ms faster; BCP 60ms faster </a:t>
            </a:r>
            <a:r>
              <a:rPr b="1" i="0" lang="en-IE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(use for EOL update</a:t>
            </a:r>
            <a:r>
              <a:rPr b="1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409" name="Google Shape;409;p46"/>
          <p:cNvSpPr txBox="1"/>
          <p:nvPr/>
        </p:nvSpPr>
        <p:spPr>
          <a:xfrm>
            <a:off x="2235379" y="237040"/>
            <a:ext cx="34311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IE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MT analysis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E" sz="28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=RT- EMG onsite</a:t>
            </a:r>
            <a:endParaRPr b="0" i="0" sz="4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0" name="Google Shape;410;p46"/>
          <p:cNvSpPr txBox="1"/>
          <p:nvPr/>
        </p:nvSpPr>
        <p:spPr>
          <a:xfrm>
            <a:off x="7850102" y="6019631"/>
            <a:ext cx="13524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Mean: 0.103</a:t>
            </a:r>
            <a:endParaRPr/>
          </a:p>
        </p:txBody>
      </p:sp>
      <p:sp>
        <p:nvSpPr>
          <p:cNvPr id="411" name="Google Shape;411;p46"/>
          <p:cNvSpPr txBox="1"/>
          <p:nvPr/>
        </p:nvSpPr>
        <p:spPr>
          <a:xfrm>
            <a:off x="9927158" y="6019631"/>
            <a:ext cx="19139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Mean: 0.062822</a:t>
            </a:r>
            <a:endParaRPr/>
          </a:p>
        </p:txBody>
      </p:sp>
      <p:pic>
        <p:nvPicPr>
          <p:cNvPr id="412" name="Google Shape;412;p4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52201" y="1634316"/>
            <a:ext cx="3168737" cy="56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47"/>
          <p:cNvSpPr/>
          <p:nvPr/>
        </p:nvSpPr>
        <p:spPr>
          <a:xfrm rot="10800000">
            <a:off x="-24355" y="-8195055"/>
            <a:ext cx="1298251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420" name="Google Shape;42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421" name="Google Shape;42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422" name="Google Shape;42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423" name="Google Shape;42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424" name="Google Shape;424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425" name="Google Shape;425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426" name="Google Shape;426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427" name="Google Shape;427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38331" y="0"/>
            <a:ext cx="1753669" cy="31519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7"/>
          <p:cNvSpPr txBox="1"/>
          <p:nvPr>
            <p:ph type="title"/>
          </p:nvPr>
        </p:nvSpPr>
        <p:spPr>
          <a:xfrm>
            <a:off x="1676400" y="-5919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E">
                <a:solidFill>
                  <a:srgbClr val="181818"/>
                </a:solidFill>
              </a:rPr>
              <a:t>EMG onsite analysis</a:t>
            </a:r>
            <a:endParaRPr/>
          </a:p>
        </p:txBody>
      </p:sp>
      <p:sp>
        <p:nvSpPr>
          <p:cNvPr id="430" name="Google Shape;430;p47"/>
          <p:cNvSpPr txBox="1"/>
          <p:nvPr/>
        </p:nvSpPr>
        <p:spPr>
          <a:xfrm>
            <a:off x="2024441" y="1102121"/>
            <a:ext cx="609777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MT has difference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 MT also has difference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FDI’s Per-MT is 60ms-20ms faster than BCP ****</a:t>
            </a:r>
            <a:endParaRPr/>
          </a:p>
        </p:txBody>
      </p:sp>
      <p:pic>
        <p:nvPicPr>
          <p:cNvPr id="431" name="Google Shape;431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58150" y="2427684"/>
            <a:ext cx="4111603" cy="308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34200" y="2430003"/>
            <a:ext cx="4434501" cy="332587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7"/>
          <p:cNvSpPr txBox="1"/>
          <p:nvPr/>
        </p:nvSpPr>
        <p:spPr>
          <a:xfrm>
            <a:off x="7470602" y="5547936"/>
            <a:ext cx="14526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Mean: 0.87079</a:t>
            </a:r>
            <a:endParaRPr/>
          </a:p>
        </p:txBody>
      </p:sp>
      <p:sp>
        <p:nvSpPr>
          <p:cNvPr id="434" name="Google Shape;434;p47"/>
          <p:cNvSpPr txBox="1"/>
          <p:nvPr/>
        </p:nvSpPr>
        <p:spPr>
          <a:xfrm>
            <a:off x="9419651" y="5538362"/>
            <a:ext cx="14526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Mean: 0.91249</a:t>
            </a:r>
            <a:endParaRPr/>
          </a:p>
        </p:txBody>
      </p:sp>
      <p:pic>
        <p:nvPicPr>
          <p:cNvPr id="435" name="Google Shape;435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17733" y="1002562"/>
            <a:ext cx="5067433" cy="9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8"/>
          <p:cNvPicPr preferRelativeResize="0"/>
          <p:nvPr/>
        </p:nvPicPr>
        <p:blipFill rotWithShape="1">
          <a:blip r:embed="rId3">
            <a:alphaModFix/>
          </a:blip>
          <a:srcRect b="0" l="0" r="2958" t="0"/>
          <a:stretch/>
        </p:blipFill>
        <p:spPr>
          <a:xfrm>
            <a:off x="1112381" y="71822"/>
            <a:ext cx="10966534" cy="576955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8"/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3" name="Google Shape;443;p48"/>
          <p:cNvSpPr/>
          <p:nvPr/>
        </p:nvSpPr>
        <p:spPr>
          <a:xfrm rot="10800000">
            <a:off x="-24355" y="-8195055"/>
            <a:ext cx="1298251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444" name="Google Shape;44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445" name="Google Shape;44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446" name="Google Shape;44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447" name="Google Shape;447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448" name="Google Shape;448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449" name="Google Shape;449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450" name="Google Shape;450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451" name="Google Shape;451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38331" y="0"/>
            <a:ext cx="1753669" cy="31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26381" y="4176487"/>
            <a:ext cx="3677300" cy="76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33003" y="5339177"/>
            <a:ext cx="5272087" cy="459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28" y="2690392"/>
            <a:ext cx="7277739" cy="369858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9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2" name="Google Shape;462;p49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463" name="Google Shape;46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464" name="Google Shape;46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465" name="Google Shape;465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466" name="Google Shape;466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467" name="Google Shape;467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468" name="Google Shape;468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469" name="Google Shape;469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470" name="Google Shape;470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9"/>
          <p:cNvSpPr txBox="1"/>
          <p:nvPr/>
        </p:nvSpPr>
        <p:spPr>
          <a:xfrm>
            <a:off x="1777767" y="67358"/>
            <a:ext cx="60994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3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SSVEP (21.5Hz) - A23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0856" y="307772"/>
            <a:ext cx="2358575" cy="2910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22819" y="668057"/>
            <a:ext cx="6316460" cy="156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535455" y="3731250"/>
            <a:ext cx="2739817" cy="20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9"/>
          <p:cNvSpPr txBox="1"/>
          <p:nvPr/>
        </p:nvSpPr>
        <p:spPr>
          <a:xfrm>
            <a:off x="1732969" y="2325191"/>
            <a:ext cx="3048080" cy="836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Low vs high</a:t>
            </a:r>
            <a:endParaRPr b="0" i="0" sz="20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7" name="Google Shape;477;p49"/>
          <p:cNvSpPr txBox="1"/>
          <p:nvPr/>
        </p:nvSpPr>
        <p:spPr>
          <a:xfrm>
            <a:off x="1703259" y="6400512"/>
            <a:ext cx="60977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800" u="none" cap="none" strike="noStrike">
                <a:solidFill>
                  <a:srgbClr val="008013"/>
                </a:solidFill>
                <a:latin typeface="Arial"/>
                <a:ea typeface="Arial"/>
                <a:cs typeface="Arial"/>
                <a:sym typeface="Arial"/>
              </a:rPr>
              <a:t>bright first and dim first are opposite phase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4" name="Google Shape;484;p50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485" name="Google Shape;4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486" name="Google Shape;48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487" name="Google Shape;48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488" name="Google Shape;488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489" name="Google Shape;489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490" name="Google Shape;490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491" name="Google Shape;491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492" name="Google Shape;492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40977" y="542443"/>
            <a:ext cx="7051023" cy="293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0"/>
          <p:cNvSpPr txBox="1"/>
          <p:nvPr/>
        </p:nvSpPr>
        <p:spPr>
          <a:xfrm>
            <a:off x="1835007" y="1818604"/>
            <a:ext cx="4260993" cy="367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IE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Low vs  high (correct vs wrong)</a:t>
            </a:r>
            <a:endParaRPr/>
          </a:p>
        </p:txBody>
      </p:sp>
      <p:pic>
        <p:nvPicPr>
          <p:cNvPr id="496" name="Google Shape;496;p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11630" y="3415744"/>
            <a:ext cx="6980370" cy="354746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0"/>
          <p:cNvSpPr txBox="1"/>
          <p:nvPr/>
        </p:nvSpPr>
        <p:spPr>
          <a:xfrm>
            <a:off x="1738567" y="4745083"/>
            <a:ext cx="417125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BCP (2) slightly higher at first but lower slop, lasting longer</a:t>
            </a:r>
            <a:b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FDI (1) higher in the steady stage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42935" y="2855287"/>
            <a:ext cx="3868695" cy="57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51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506" name="Google Shape;50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507" name="Google Shape;50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508" name="Google Shape;50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509" name="Google Shape;509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510" name="Google Shape;510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511" name="Google Shape;511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512" name="Google Shape;512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513" name="Google Shape;513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/>
          <p:nvPr/>
        </p:nvSpPr>
        <p:spPr>
          <a:xfrm>
            <a:off x="2148739" y="3994932"/>
            <a:ext cx="609527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60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CPP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95762" y="2147624"/>
            <a:ext cx="8058735" cy="4094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showing the growth of a number of percent&#10;&#10;Description automatically generated with medium confidence" id="517" name="Google Shape;517;p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92307" y="283205"/>
            <a:ext cx="3495227" cy="199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22819" y="154369"/>
            <a:ext cx="2220219" cy="280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971" y="-108849"/>
            <a:ext cx="4791586" cy="359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1240" y="1209966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5240" y="3484841"/>
            <a:ext cx="4601667" cy="34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2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Google Shape;528;p52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529" name="Google Shape;52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530" name="Google Shape;530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531" name="Google Shape;531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532" name="Google Shape;532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533" name="Google Shape;533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534" name="Google Shape;534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535" name="Google Shape;535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536" name="Google Shape;536;p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624" y="539799"/>
            <a:ext cx="6650183" cy="498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39799"/>
            <a:ext cx="9710450" cy="5114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9" y="1247873"/>
            <a:ext cx="6025645" cy="45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88967" y="400937"/>
            <a:ext cx="10534912" cy="55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812" y="0"/>
            <a:ext cx="10862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ils with solid fill" id="163" name="Google Shape;163;p2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474" y="-665030"/>
            <a:ext cx="644604" cy="64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"/>
          <p:cNvSpPr/>
          <p:nvPr/>
        </p:nvSpPr>
        <p:spPr>
          <a:xfrm>
            <a:off x="868973" y="7755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"/>
          <p:cNvSpPr/>
          <p:nvPr/>
        </p:nvSpPr>
        <p:spPr>
          <a:xfrm rot="10800000">
            <a:off x="-7186" y="-10806678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166" name="Google Shape;16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7482" y="6111244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167" name="Google Shape;16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0944" y="303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168" name="Google Shape;16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3980" y="9581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169" name="Google Shape;16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3980" y="182657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170" name="Google Shape;170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0239" y="269734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171" name="Google Shape;171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4306" y="3553652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172" name="Google Shape;172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3024" y="4371718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173" name="Google Shape;173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3980" y="5230439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8066" y="1325880"/>
            <a:ext cx="5608320" cy="42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55716" y="807297"/>
            <a:ext cx="10473780" cy="55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378" y="1334894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3465" y="225555"/>
            <a:ext cx="4378157" cy="328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3922" y="3574382"/>
            <a:ext cx="4378157" cy="328361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6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8" name="Google Shape;568;p56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569" name="Google Shape;569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570" name="Google Shape;570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571" name="Google Shape;571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572" name="Google Shape;572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573" name="Google Shape;573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574" name="Google Shape;574;p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575" name="Google Shape;575;p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576" name="Google Shape;576;p5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691340" y="141602"/>
            <a:ext cx="4648322" cy="827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019" y="1200680"/>
            <a:ext cx="5552903" cy="416467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7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6" name="Google Shape;586;p57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587" name="Google Shape;58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588" name="Google Shape;58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589" name="Google Shape;58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590" name="Google Shape;590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591" name="Google Shape;591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592" name="Google Shape;592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593" name="Google Shape;593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594" name="Google Shape;594;p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669493" y="844160"/>
            <a:ext cx="9260378" cy="487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6096"/>
            <a:ext cx="6640788" cy="498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3036" y="1133702"/>
            <a:ext cx="8238964" cy="433970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8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5" name="Google Shape;605;p58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606" name="Google Shape;60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607" name="Google Shape;607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608" name="Google Shape;608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609" name="Google Shape;609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610" name="Google Shape;610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611" name="Google Shape;611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612" name="Google Shape;612;p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613" name="Google Shape;613;p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9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1" name="Google Shape;621;p59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622" name="Google Shape;62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623" name="Google Shape;62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624" name="Google Shape;62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625" name="Google Shape;625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626" name="Google Shape;626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627" name="Google Shape;627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628" name="Google Shape;628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629" name="Google Shape;629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34600" y="828231"/>
            <a:ext cx="9635609" cy="5075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0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8" name="Google Shape;638;p60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639" name="Google Shape;63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640" name="Google Shape;64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641" name="Google Shape;64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642" name="Google Shape;642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643" name="Google Shape;643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644" name="Google Shape;644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645" name="Google Shape;645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646" name="Google Shape;646;p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0"/>
          <p:cNvSpPr txBox="1"/>
          <p:nvPr>
            <p:ph type="title"/>
          </p:nvPr>
        </p:nvSpPr>
        <p:spPr>
          <a:xfrm>
            <a:off x="1750011" y="292146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E">
                <a:solidFill>
                  <a:srgbClr val="181818"/>
                </a:solidFill>
              </a:rPr>
              <a:t>MB analysis </a:t>
            </a:r>
            <a:endParaRPr>
              <a:solidFill>
                <a:srgbClr val="181818"/>
              </a:solidFill>
            </a:endParaRPr>
          </a:p>
        </p:txBody>
      </p:sp>
      <p:pic>
        <p:nvPicPr>
          <p:cNvPr id="649" name="Google Shape;649;p6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67692" y="634468"/>
            <a:ext cx="2748715" cy="370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80169" y="1616534"/>
            <a:ext cx="4227181" cy="214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88912" y="3901537"/>
            <a:ext cx="5209694" cy="231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4640" y="1762929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8640" y="1762929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1"/>
          <p:cNvSpPr txBox="1"/>
          <p:nvPr/>
        </p:nvSpPr>
        <p:spPr>
          <a:xfrm>
            <a:off x="2590805" y="6096215"/>
            <a:ext cx="85406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lateralization (left- right) of BCP is more obvious than that of FDI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*muscle amount diff/ control diff</a:t>
            </a:r>
            <a:endParaRPr/>
          </a:p>
        </p:txBody>
      </p:sp>
      <p:sp>
        <p:nvSpPr>
          <p:cNvPr id="660" name="Google Shape;660;p61"/>
          <p:cNvSpPr txBox="1"/>
          <p:nvPr/>
        </p:nvSpPr>
        <p:spPr>
          <a:xfrm>
            <a:off x="1464640" y="33779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IE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FDI (C3/4+)                      BCP (C3/4+) </a:t>
            </a:r>
            <a:endParaRPr/>
          </a:p>
        </p:txBody>
      </p:sp>
      <p:sp>
        <p:nvSpPr>
          <p:cNvPr id="661" name="Google Shape;661;p61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2" name="Google Shape;662;p61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663" name="Google Shape;66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664" name="Google Shape;664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665" name="Google Shape;665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666" name="Google Shape;666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667" name="Google Shape;667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668" name="Google Shape;668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669" name="Google Shape;669;p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670" name="Google Shape;670;p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819" y="1890395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0619" y="1890395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2"/>
          <p:cNvSpPr txBox="1"/>
          <p:nvPr/>
        </p:nvSpPr>
        <p:spPr>
          <a:xfrm>
            <a:off x="2803918" y="5741727"/>
            <a:ext cx="84342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BCP is in mu /low beta band is higher, and FDI is higher in high beta band</a:t>
            </a:r>
            <a:endParaRPr/>
          </a:p>
        </p:txBody>
      </p:sp>
      <p:sp>
        <p:nvSpPr>
          <p:cNvPr id="680" name="Google Shape;680;p62"/>
          <p:cNvSpPr txBox="1"/>
          <p:nvPr/>
        </p:nvSpPr>
        <p:spPr>
          <a:xfrm>
            <a:off x="1699019" y="3908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IE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C3+116                                  C4+55</a:t>
            </a:r>
            <a:endParaRPr b="0" i="0" sz="4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81" name="Google Shape;681;p62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2" name="Google Shape;682;p62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683" name="Google Shape;68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684" name="Google Shape;684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685" name="Google Shape;685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686" name="Google Shape;686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687" name="Google Shape;687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688" name="Google Shape;688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689" name="Google Shape;689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690" name="Google Shape;690;p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3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98" name="Google Shape;698;p63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699" name="Google Shape;69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6675" y="0"/>
            <a:ext cx="4447177" cy="333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3205299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1825625"/>
            <a:ext cx="533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9511" y="1814013"/>
            <a:ext cx="4926695" cy="369502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4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IE" sz="1800">
                <a:solidFill>
                  <a:srgbClr val="A709F5"/>
                </a:solidFill>
                <a:latin typeface="Arial"/>
                <a:ea typeface="Arial"/>
                <a:cs typeface="Arial"/>
                <a:sym typeface="Arial"/>
              </a:rPr>
              <a:t>MuBeta_SL_HL.mat</a:t>
            </a:r>
            <a:endParaRPr/>
          </a:p>
        </p:txBody>
      </p:sp>
      <p:pic>
        <p:nvPicPr>
          <p:cNvPr id="709" name="Google Shape;70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3997" y="1290111"/>
            <a:ext cx="9004292" cy="474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/>
          <p:nvPr/>
        </p:nvSpPr>
        <p:spPr>
          <a:xfrm>
            <a:off x="869552" y="940096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3"/>
          <p:cNvSpPr/>
          <p:nvPr/>
        </p:nvSpPr>
        <p:spPr>
          <a:xfrm rot="10800000">
            <a:off x="-31496" y="-9944139"/>
            <a:ext cx="1315048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181" name="Google Shape;1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82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182" name="Google Shape;18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783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183" name="Google Shape;1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3479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184" name="Google Shape;18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026" y="1879460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185" name="Google Shape;18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6908" y="274350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186" name="Google Shape;18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0803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187" name="Google Shape;18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3549" y="4392875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188" name="Google Shape;188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0738" y="5241017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"/>
          <p:cNvSpPr txBox="1"/>
          <p:nvPr/>
        </p:nvSpPr>
        <p:spPr>
          <a:xfrm>
            <a:off x="1863797" y="109066"/>
            <a:ext cx="7552689" cy="812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IE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Polit Experiment (N=6+3)</a:t>
            </a:r>
            <a:endParaRPr/>
          </a:p>
        </p:txBody>
      </p:sp>
      <p:pic>
        <p:nvPicPr>
          <p:cNvPr id="190" name="Google Shape;19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65332" y="16156"/>
            <a:ext cx="1645439" cy="388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3"/>
          <p:cNvGrpSpPr/>
          <p:nvPr/>
        </p:nvGrpSpPr>
        <p:grpSpPr>
          <a:xfrm>
            <a:off x="2050108" y="1021606"/>
            <a:ext cx="9597719" cy="5470155"/>
            <a:chOff x="2236819" y="1021606"/>
            <a:chExt cx="8113216" cy="4728435"/>
          </a:xfrm>
        </p:grpSpPr>
        <p:pic>
          <p:nvPicPr>
            <p:cNvPr id="192" name="Google Shape;192;p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236819" y="1021606"/>
              <a:ext cx="8113216" cy="4728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884452" y="4276344"/>
              <a:ext cx="924427" cy="587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3"/>
            <p:cNvSpPr txBox="1"/>
            <p:nvPr/>
          </p:nvSpPr>
          <p:spPr>
            <a:xfrm>
              <a:off x="6199871" y="4024120"/>
              <a:ext cx="4150164" cy="1169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1" marL="800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•"/>
              </a:pPr>
              <a:r>
                <a:rPr b="0" i="0" lang="en-IE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 section (real-time feedback)</a:t>
              </a:r>
              <a:endParaRPr/>
            </a:p>
            <a:p>
              <a:pPr indent="-342900" lvl="1" marL="800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•"/>
              </a:pPr>
              <a:r>
                <a:rPr b="0" i="0" lang="en-IE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 min  EMG calibration</a:t>
              </a:r>
              <a:endParaRPr/>
            </a:p>
            <a:p>
              <a:pPr indent="-342900" lvl="1" marL="800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•"/>
              </a:pPr>
              <a:r>
                <a:rPr b="0" i="0" lang="en-IE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15 min for force control training (20%)</a:t>
              </a:r>
              <a:endParaRPr/>
            </a:p>
            <a:p>
              <a:pPr indent="-342900" lvl="1" marL="800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Char char="•"/>
              </a:pPr>
              <a:r>
                <a:rPr b="0" i="0" lang="en-IE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15 min for contrast discrimination task  learning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9186" y="2297304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5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IE" sz="1800">
                <a:solidFill>
                  <a:srgbClr val="A709F5"/>
                </a:solidFill>
                <a:latin typeface="Arial"/>
                <a:ea typeface="Arial"/>
                <a:cs typeface="Arial"/>
                <a:sym typeface="Arial"/>
              </a:rPr>
              <a:t>MuBeta_RL_HL.mat</a:t>
            </a:r>
            <a:endParaRPr/>
          </a:p>
        </p:txBody>
      </p:sp>
      <p:pic>
        <p:nvPicPr>
          <p:cNvPr id="716" name="Google Shape;716;p6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082" y="1836135"/>
            <a:ext cx="826104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7178" y="2189900"/>
            <a:ext cx="4544822" cy="340861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IE" sz="1800">
                <a:solidFill>
                  <a:srgbClr val="A709F5"/>
                </a:solidFill>
                <a:latin typeface="Arial"/>
                <a:ea typeface="Arial"/>
                <a:cs typeface="Arial"/>
                <a:sym typeface="Arial"/>
              </a:rPr>
              <a:t>MuBeta_EOL_HL.mat</a:t>
            </a:r>
            <a:endParaRPr/>
          </a:p>
        </p:txBody>
      </p:sp>
      <p:pic>
        <p:nvPicPr>
          <p:cNvPr id="724" name="Google Shape;724;p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18539"/>
            <a:ext cx="826104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6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31" name="Google Shape;731;p66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732" name="Google Shape;73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2166" y="-174625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0523" y="3693478"/>
            <a:ext cx="4724460" cy="354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005" y="1690688"/>
            <a:ext cx="533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630" y="1643190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7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743" name="Google Shape;74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744" name="Google Shape;744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745" name="Google Shape;745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746" name="Google Shape;746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747" name="Google Shape;747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748" name="Google Shape;748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749" name="Google Shape;749;p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750" name="Google Shape;750;p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93202" y="491075"/>
            <a:ext cx="4534019" cy="82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7"/>
          <p:cNvPicPr preferRelativeResize="0"/>
          <p:nvPr/>
        </p:nvPicPr>
        <p:blipFill rotWithShape="1">
          <a:blip r:embed="rId14">
            <a:alphaModFix/>
          </a:blip>
          <a:srcRect b="0" l="0" r="14042" t="0"/>
          <a:stretch/>
        </p:blipFill>
        <p:spPr>
          <a:xfrm>
            <a:off x="8552074" y="1888687"/>
            <a:ext cx="3567516" cy="311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8"/>
          <p:cNvSpPr/>
          <p:nvPr/>
        </p:nvSpPr>
        <p:spPr>
          <a:xfrm rot="10800000">
            <a:off x="-13116" y="-7376527"/>
            <a:ext cx="1285397" cy="22596471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0" name="Google Shape;760;p68"/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761" name="Google Shape;76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762" name="Google Shape;76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763" name="Google Shape;763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764" name="Google Shape;764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765" name="Google Shape;765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766" name="Google Shape;766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767" name="Google Shape;767;p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768" name="Google Shape;768;p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48739" y="76807"/>
            <a:ext cx="6574534" cy="34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48739" y="3416229"/>
            <a:ext cx="6534229" cy="344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827200" y="3655703"/>
            <a:ext cx="3273808" cy="245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9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IE" sz="1800">
                <a:solidFill>
                  <a:srgbClr val="A709F5"/>
                </a:solidFill>
                <a:latin typeface="Arial"/>
                <a:ea typeface="Arial"/>
                <a:cs typeface="Arial"/>
                <a:sym typeface="Arial"/>
              </a:rPr>
              <a:t>MuBeta_RL_FDIBCP.mat</a:t>
            </a:r>
            <a:endParaRPr/>
          </a:p>
        </p:txBody>
      </p:sp>
      <p:pic>
        <p:nvPicPr>
          <p:cNvPr id="778" name="Google Shape;778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8677"/>
            <a:ext cx="826104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4247" y="2182265"/>
            <a:ext cx="5143180" cy="3857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3877" y="2217683"/>
            <a:ext cx="4813737" cy="3610303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9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IE" sz="1800">
                <a:solidFill>
                  <a:srgbClr val="A709F5"/>
                </a:solidFill>
                <a:latin typeface="Arial"/>
                <a:ea typeface="Arial"/>
                <a:cs typeface="Arial"/>
                <a:sym typeface="Arial"/>
              </a:rPr>
              <a:t>MuBeta_EOL_FDIBCP.mat</a:t>
            </a:r>
            <a:endParaRPr b="0" i="0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6" name="Google Shape;786;p1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30728"/>
            <a:ext cx="826104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9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3" name="Google Shape;793;p39"/>
          <p:cNvSpPr/>
          <p:nvPr/>
        </p:nvSpPr>
        <p:spPr>
          <a:xfrm rot="10800000">
            <a:off x="-2010" y="-655202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794" name="Google Shape;79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795" name="Google Shape;79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796" name="Google Shape;79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797" name="Google Shape;79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798" name="Google Shape;79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799" name="Google Shape;799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800" name="Google Shape;800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801" name="Google Shape;801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39"/>
          <p:cNvSpPr txBox="1"/>
          <p:nvPr>
            <p:ph type="title"/>
          </p:nvPr>
        </p:nvSpPr>
        <p:spPr>
          <a:xfrm>
            <a:off x="2022339" y="39913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E">
                <a:solidFill>
                  <a:srgbClr val="181818"/>
                </a:solidFill>
              </a:rPr>
              <a:t>LRP analysis</a:t>
            </a:r>
            <a:endParaRPr/>
          </a:p>
        </p:txBody>
      </p:sp>
      <p:pic>
        <p:nvPicPr>
          <p:cNvPr id="803" name="Google Shape;803;p39"/>
          <p:cNvPicPr preferRelativeResize="0"/>
          <p:nvPr/>
        </p:nvPicPr>
        <p:blipFill rotWithShape="1">
          <a:blip r:embed="rId11">
            <a:alphaModFix/>
          </a:blip>
          <a:srcRect b="0" l="0" r="0" t="50116"/>
          <a:stretch/>
        </p:blipFill>
        <p:spPr>
          <a:xfrm>
            <a:off x="6291874" y="791819"/>
            <a:ext cx="5334365" cy="1613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images of a circle&#10;&#10;Description automatically generated with medium confidence" id="804" name="Google Shape;804;p39"/>
          <p:cNvPicPr preferRelativeResize="0"/>
          <p:nvPr/>
        </p:nvPicPr>
        <p:blipFill rotWithShape="1">
          <a:blip r:embed="rId12">
            <a:alphaModFix/>
          </a:blip>
          <a:srcRect b="0" l="5361" r="4400" t="0"/>
          <a:stretch/>
        </p:blipFill>
        <p:spPr>
          <a:xfrm>
            <a:off x="6000255" y="3283708"/>
            <a:ext cx="6240845" cy="351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05287" y="447628"/>
            <a:ext cx="2320324" cy="298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976" y="19978"/>
            <a:ext cx="4066685" cy="305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976" y="2185574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0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5" name="Google Shape;815;p70"/>
          <p:cNvSpPr/>
          <p:nvPr/>
        </p:nvSpPr>
        <p:spPr>
          <a:xfrm rot="10800000">
            <a:off x="-2010" y="-655202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816" name="Google Shape;816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817" name="Google Shape;817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818" name="Google Shape;818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819" name="Google Shape;819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820" name="Google Shape;820;p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821" name="Google Shape;821;p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822" name="Google Shape;822;p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823" name="Google Shape;823;p7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96610" y="2940828"/>
            <a:ext cx="4641445" cy="348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12836" y="209475"/>
            <a:ext cx="2248501" cy="168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1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32" name="Google Shape;832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5957" y="2033443"/>
            <a:ext cx="826104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5665" y="2543694"/>
            <a:ext cx="4434262" cy="3325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5"/>
          <p:cNvGrpSpPr/>
          <p:nvPr/>
        </p:nvGrpSpPr>
        <p:grpSpPr>
          <a:xfrm>
            <a:off x="1332570" y="-620650"/>
            <a:ext cx="7682152" cy="6549210"/>
            <a:chOff x="418885" y="0"/>
            <a:chExt cx="7075108" cy="5925814"/>
          </a:xfrm>
        </p:grpSpPr>
        <p:pic>
          <p:nvPicPr>
            <p:cNvPr id="201" name="Google Shape;201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885" y="0"/>
              <a:ext cx="7075108" cy="4406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5"/>
            <p:cNvPicPr preferRelativeResize="0"/>
            <p:nvPr/>
          </p:nvPicPr>
          <p:blipFill rotWithShape="1">
            <a:blip r:embed="rId4">
              <a:alphaModFix/>
            </a:blip>
            <a:srcRect b="0" l="0" r="562" t="3751"/>
            <a:stretch/>
          </p:blipFill>
          <p:spPr>
            <a:xfrm>
              <a:off x="729362" y="4454507"/>
              <a:ext cx="6508079" cy="124514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3" name="Google Shape;203;p15"/>
            <p:cNvCxnSpPr/>
            <p:nvPr/>
          </p:nvCxnSpPr>
          <p:spPr>
            <a:xfrm flipH="1" rot="10800000">
              <a:off x="766255" y="5690058"/>
              <a:ext cx="6508079" cy="9590"/>
            </a:xfrm>
            <a:prstGeom prst="straightConnector1">
              <a:avLst/>
            </a:prstGeom>
            <a:noFill/>
            <a:ln cap="flat" cmpd="sng" w="28575">
              <a:solidFill>
                <a:srgbClr val="3C3C3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4" name="Google Shape;204;p15"/>
            <p:cNvSpPr txBox="1"/>
            <p:nvPr/>
          </p:nvSpPr>
          <p:spPr>
            <a:xfrm>
              <a:off x="692469" y="5699648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0.1s</a:t>
              </a:r>
              <a:endParaRPr/>
            </a:p>
          </p:txBody>
        </p:sp>
        <p:sp>
          <p:nvSpPr>
            <p:cNvPr id="205" name="Google Shape;205;p15"/>
            <p:cNvSpPr txBox="1"/>
            <p:nvPr/>
          </p:nvSpPr>
          <p:spPr>
            <a:xfrm>
              <a:off x="1299514" y="5709238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0.6s</a:t>
              </a:r>
              <a:endParaRPr/>
            </a:p>
          </p:txBody>
        </p:sp>
        <p:sp>
          <p:nvSpPr>
            <p:cNvPr id="206" name="Google Shape;206;p15"/>
            <p:cNvSpPr txBox="1"/>
            <p:nvPr/>
          </p:nvSpPr>
          <p:spPr>
            <a:xfrm>
              <a:off x="2392423" y="5709238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0.6s</a:t>
              </a:r>
              <a:endParaRPr/>
            </a:p>
          </p:txBody>
        </p:sp>
        <p:sp>
          <p:nvSpPr>
            <p:cNvPr id="207" name="Google Shape;207;p15"/>
            <p:cNvSpPr txBox="1"/>
            <p:nvPr/>
          </p:nvSpPr>
          <p:spPr>
            <a:xfrm>
              <a:off x="5014301" y="4824440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0.8s – 2.5s</a:t>
              </a:r>
              <a:endParaRPr/>
            </a:p>
          </p:txBody>
        </p:sp>
        <p:cxnSp>
          <p:nvCxnSpPr>
            <p:cNvPr id="208" name="Google Shape;208;p15"/>
            <p:cNvCxnSpPr/>
            <p:nvPr/>
          </p:nvCxnSpPr>
          <p:spPr>
            <a:xfrm>
              <a:off x="3228354" y="5071980"/>
              <a:ext cx="3771263" cy="14235"/>
            </a:xfrm>
            <a:prstGeom prst="straightConnector1">
              <a:avLst/>
            </a:prstGeom>
            <a:noFill/>
            <a:ln cap="flat" cmpd="sng" w="9525">
              <a:solidFill>
                <a:srgbClr val="ED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209" name="Google Shape;209;p15"/>
            <p:cNvSpPr txBox="1"/>
            <p:nvPr/>
          </p:nvSpPr>
          <p:spPr>
            <a:xfrm>
              <a:off x="2791162" y="4928318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EVon</a:t>
              </a:r>
              <a:endParaRPr/>
            </a:p>
          </p:txBody>
        </p:sp>
        <p:sp>
          <p:nvSpPr>
            <p:cNvPr id="210" name="Google Shape;210;p15"/>
            <p:cNvSpPr txBox="1"/>
            <p:nvPr/>
          </p:nvSpPr>
          <p:spPr>
            <a:xfrm>
              <a:off x="3147893" y="5177214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RT</a:t>
              </a:r>
              <a:endParaRPr/>
            </a:p>
          </p:txBody>
        </p:sp>
        <p:cxnSp>
          <p:nvCxnSpPr>
            <p:cNvPr id="211" name="Google Shape;211;p15"/>
            <p:cNvCxnSpPr/>
            <p:nvPr/>
          </p:nvCxnSpPr>
          <p:spPr>
            <a:xfrm>
              <a:off x="3458373" y="5309487"/>
              <a:ext cx="2569515" cy="0"/>
            </a:xfrm>
            <a:prstGeom prst="straightConnector1">
              <a:avLst/>
            </a:prstGeom>
            <a:noFill/>
            <a:ln cap="flat" cmpd="sng" w="9525">
              <a:solidFill>
                <a:srgbClr val="ED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212" name="Google Shape;212;p15"/>
            <p:cNvSpPr txBox="1"/>
            <p:nvPr/>
          </p:nvSpPr>
          <p:spPr>
            <a:xfrm>
              <a:off x="4051511" y="5112979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0.2s – 1.</a:t>
              </a:r>
              <a:r>
                <a:rPr lang="en-IE" sz="900"/>
                <a:t>8</a:t>
              </a:r>
              <a:r>
                <a:rPr b="0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cxnSp>
          <p:nvCxnSpPr>
            <p:cNvPr id="213" name="Google Shape;213;p15"/>
            <p:cNvCxnSpPr/>
            <p:nvPr/>
          </p:nvCxnSpPr>
          <p:spPr>
            <a:xfrm>
              <a:off x="6053998" y="5518080"/>
              <a:ext cx="378020" cy="0"/>
            </a:xfrm>
            <a:prstGeom prst="straightConnector1">
              <a:avLst/>
            </a:prstGeom>
            <a:noFill/>
            <a:ln cap="flat" cmpd="sng" w="9525">
              <a:solidFill>
                <a:srgbClr val="ED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214" name="Google Shape;214;p15"/>
            <p:cNvSpPr txBox="1"/>
            <p:nvPr/>
          </p:nvSpPr>
          <p:spPr>
            <a:xfrm>
              <a:off x="6027888" y="5281630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0.2s</a:t>
              </a:r>
              <a:endParaRPr/>
            </a:p>
          </p:txBody>
        </p:sp>
        <p:sp>
          <p:nvSpPr>
            <p:cNvPr id="215" name="Google Shape;215;p15"/>
            <p:cNvSpPr txBox="1"/>
            <p:nvPr/>
          </p:nvSpPr>
          <p:spPr>
            <a:xfrm>
              <a:off x="5610135" y="5378248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EVoff</a:t>
              </a:r>
              <a:endParaRPr/>
            </a:p>
          </p:txBody>
        </p:sp>
        <p:sp>
          <p:nvSpPr>
            <p:cNvPr id="216" name="Google Shape;216;p15"/>
            <p:cNvSpPr txBox="1"/>
            <p:nvPr/>
          </p:nvSpPr>
          <p:spPr>
            <a:xfrm>
              <a:off x="3748415" y="5714879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0.8s</a:t>
              </a:r>
              <a:endParaRPr/>
            </a:p>
          </p:txBody>
        </p:sp>
        <p:sp>
          <p:nvSpPr>
            <p:cNvPr id="217" name="Google Shape;217;p15"/>
            <p:cNvSpPr txBox="1"/>
            <p:nvPr/>
          </p:nvSpPr>
          <p:spPr>
            <a:xfrm>
              <a:off x="5104407" y="5717014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900"/>
                <a:t>1</a:t>
              </a:r>
              <a:r>
                <a:rPr b="0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218" name="Google Shape;218;p15"/>
            <p:cNvSpPr txBox="1"/>
            <p:nvPr/>
          </p:nvSpPr>
          <p:spPr>
            <a:xfrm>
              <a:off x="6432018" y="5717014"/>
              <a:ext cx="9717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0.</a:t>
              </a:r>
              <a:r>
                <a:rPr lang="en-IE" sz="900"/>
                <a:t>7</a:t>
              </a:r>
              <a:r>
                <a:rPr b="0" i="0" lang="en-IE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836191" y="5153689"/>
              <a:ext cx="46705" cy="47049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1461895" y="5159150"/>
              <a:ext cx="46705" cy="47049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2592348" y="5153689"/>
              <a:ext cx="46705" cy="47049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682561" y="1071242"/>
              <a:ext cx="46705" cy="47049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688113" y="3142943"/>
              <a:ext cx="46705" cy="47049"/>
            </a:xfrm>
            <a:prstGeom prst="ellipse">
              <a:avLst/>
            </a:prstGeom>
            <a:solidFill>
              <a:srgbClr val="00B050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923323" y="2099831"/>
              <a:ext cx="116862" cy="120855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15"/>
          <p:cNvSpPr/>
          <p:nvPr/>
        </p:nvSpPr>
        <p:spPr>
          <a:xfrm>
            <a:off x="869552" y="940096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15"/>
          <p:cNvSpPr/>
          <p:nvPr/>
        </p:nvSpPr>
        <p:spPr>
          <a:xfrm rot="10800000">
            <a:off x="-31496" y="-9944139"/>
            <a:ext cx="1315048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227" name="Google Shape;22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282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228" name="Google Shape;22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783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229" name="Google Shape;22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3479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230" name="Google Shape;23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6026" y="1879460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231" name="Google Shape;23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6908" y="274350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232" name="Google Shape;232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0803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233" name="Google Shape;233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3549" y="4392875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234" name="Google Shape;234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738" y="5241017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465332" y="16156"/>
            <a:ext cx="1645439" cy="38892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/>
        </p:nvSpPr>
        <p:spPr>
          <a:xfrm>
            <a:off x="8718393" y="718426"/>
            <a:ext cx="3140082" cy="3676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Response effector – </a:t>
            </a:r>
            <a:r>
              <a:rPr b="1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FDI and Biceps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coherence level – easy </a:t>
            </a: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(0.14)</a:t>
            </a: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hard (0.07)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force level - 20% MVA 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1.5s DDL - speed pressure</a:t>
            </a:r>
            <a:endParaRPr/>
          </a:p>
          <a:p>
            <a:pPr indent="-114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128*8s trials *8 blocks =85 min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256 trials* 4 conditions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2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39" name="Google Shape;839;p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62" y="1833938"/>
            <a:ext cx="826104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899" y="2135087"/>
            <a:ext cx="4998720" cy="374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3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46" name="Google Shape;846;p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980" y="1933690"/>
            <a:ext cx="826104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4827" y="2334591"/>
            <a:ext cx="4732713" cy="354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759" y="2618526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5220" y="886453"/>
            <a:ext cx="4033438" cy="302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9672" y="3841552"/>
            <a:ext cx="3967452" cy="2975589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74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7" name="Google Shape;857;p74"/>
          <p:cNvSpPr/>
          <p:nvPr/>
        </p:nvSpPr>
        <p:spPr>
          <a:xfrm rot="10800000">
            <a:off x="-2010" y="-655202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858" name="Google Shape;858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859" name="Google Shape;859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860" name="Google Shape;860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861" name="Google Shape;861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862" name="Google Shape;862;p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863" name="Google Shape;863;p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864" name="Google Shape;864;p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865" name="Google Shape;865;p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7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48152" y="0"/>
            <a:ext cx="3602119" cy="270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7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88759" y="40859"/>
            <a:ext cx="4561234" cy="84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5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74" name="Google Shape;874;p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5957" y="1953491"/>
            <a:ext cx="826104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8806" y="1953491"/>
            <a:ext cx="4910051" cy="368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6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E"/>
              <a:t>smooth-=10</a:t>
            </a:r>
            <a:endParaRPr/>
          </a:p>
        </p:txBody>
      </p:sp>
      <p:pic>
        <p:nvPicPr>
          <p:cNvPr id="882" name="Google Shape;88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0355" y="2027021"/>
            <a:ext cx="5619404" cy="421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7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130" y="2027021"/>
            <a:ext cx="826104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7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89" name="Google Shape;889;p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3898" y="2058382"/>
            <a:ext cx="826104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9548" y="1471959"/>
            <a:ext cx="6273339" cy="4705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8"/>
          <p:cNvSpPr/>
          <p:nvPr/>
        </p:nvSpPr>
        <p:spPr>
          <a:xfrm>
            <a:off x="840054" y="5157217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7" name="Google Shape;897;p78"/>
          <p:cNvSpPr/>
          <p:nvPr/>
        </p:nvSpPr>
        <p:spPr>
          <a:xfrm rot="10800000">
            <a:off x="-22200" y="-5727017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898" name="Google Shape;89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19" y="6133832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899" name="Google Shape;89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727" y="5268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900" name="Google Shape;900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665" y="100191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901" name="Google Shape;901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665" y="1859039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902" name="Google Shape;902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6159" y="272877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903" name="Google Shape;903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2930" y="357414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904" name="Google Shape;904;p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2930" y="438590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905" name="Google Shape;905;p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7299" y="5237534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78"/>
          <p:cNvSpPr txBox="1"/>
          <p:nvPr/>
        </p:nvSpPr>
        <p:spPr>
          <a:xfrm>
            <a:off x="1558065" y="747686"/>
            <a:ext cx="4335520" cy="5428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18181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delta-band oscillations (2–4Hz) in motor regions </a:t>
            </a:r>
            <a:r>
              <a:rPr b="0" i="0" lang="en-IE" sz="2000" u="none" cap="none" strike="noStrike">
                <a:solidFill>
                  <a:srgbClr val="181818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predict </a:t>
            </a:r>
            <a:r>
              <a:rPr b="0" i="0" lang="en-IE" sz="2000" u="none" cap="none" strike="noStrike">
                <a:solidFill>
                  <a:srgbClr val="18181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 choice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18181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 selection and </a:t>
            </a:r>
            <a:r>
              <a:rPr b="0" i="0" lang="en-IE" sz="2000" u="none" cap="none" strike="noStrike">
                <a:solidFill>
                  <a:srgbClr val="181818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RT</a:t>
            </a:r>
            <a:r>
              <a:rPr b="0" i="0" lang="en-IE" sz="2000" u="none" cap="none" strike="noStrike">
                <a:solidFill>
                  <a:srgbClr val="18181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were influenced by the phase of delta oscillations at </a:t>
            </a:r>
            <a:r>
              <a:rPr b="0" i="0" lang="en-IE" sz="2000" u="none" cap="none" strike="noStrike">
                <a:solidFill>
                  <a:srgbClr val="181818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target onset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18181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brain excitability modulates action selection</a:t>
            </a:r>
            <a:r>
              <a:rPr b="0" i="0" lang="en-IE" sz="2000" u="none" cap="none" strike="noStrike">
                <a:solidFill>
                  <a:srgbClr val="181818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,independent </a:t>
            </a:r>
            <a:r>
              <a:rPr b="0" i="0" lang="en-IE" sz="2000" u="none" cap="none" strike="noStrike">
                <a:solidFill>
                  <a:srgbClr val="18181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other decision factors.</a:t>
            </a:r>
            <a:endParaRPr/>
          </a:p>
          <a:p>
            <a:pPr indent="-251459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8181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18181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*(other paper) not symmetric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B5B5B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07" name="Google Shape;907;p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72018" y="540557"/>
            <a:ext cx="6219982" cy="537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9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E"/>
              <a:t>ITC for delta phase</a:t>
            </a:r>
            <a:br>
              <a:rPr lang="en-IE"/>
            </a:br>
            <a:endParaRPr/>
          </a:p>
        </p:txBody>
      </p:sp>
      <p:pic>
        <p:nvPicPr>
          <p:cNvPr id="914" name="Google Shape;914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158" y="1825625"/>
            <a:ext cx="972968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7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IE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ITC for delta phase</a:t>
            </a:r>
            <a:br>
              <a:rPr b="0" i="0" lang="en-IE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4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0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2" name="Google Shape;922;p80"/>
          <p:cNvSpPr/>
          <p:nvPr/>
        </p:nvSpPr>
        <p:spPr>
          <a:xfrm rot="10800000">
            <a:off x="-2010" y="-655202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923" name="Google Shape;92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924" name="Google Shape;92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925" name="Google Shape;925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926" name="Google Shape;926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927" name="Google Shape;927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928" name="Google Shape;928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929" name="Google Shape;929;p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930" name="Google Shape;930;p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80"/>
          <p:cNvSpPr txBox="1"/>
          <p:nvPr>
            <p:ph type="title"/>
          </p:nvPr>
        </p:nvSpPr>
        <p:spPr>
          <a:xfrm>
            <a:off x="1828800" y="86631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‘Delta’ – LRP results?</a:t>
            </a:r>
            <a:endParaRPr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80"/>
          <p:cNvSpPr txBox="1"/>
          <p:nvPr/>
        </p:nvSpPr>
        <p:spPr>
          <a:xfrm>
            <a:off x="1676400" y="174827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2004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AutoNum type="arabicPeriod"/>
            </a:pPr>
            <a:r>
              <a:rPr b="0" i="0" lang="en-I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scalp plot for FDI is clearly </a:t>
            </a:r>
            <a:r>
              <a:rPr b="1" i="0" lang="en-I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wider</a:t>
            </a:r>
            <a:r>
              <a:rPr b="0" i="0" lang="en-I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BCP </a:t>
            </a:r>
            <a:r>
              <a:rPr b="1" i="0" lang="en-I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narrower</a:t>
            </a:r>
            <a:r>
              <a:rPr b="0" i="0" lang="en-I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(which strongly meet the hypo)</a:t>
            </a:r>
            <a:endParaRPr/>
          </a:p>
          <a:p>
            <a:pPr indent="-32004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AutoNum type="arabicPeriod"/>
            </a:pPr>
            <a:r>
              <a:rPr b="0" i="0" lang="en-I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Contralateral and ipsilateral patten is </a:t>
            </a:r>
            <a:r>
              <a:rPr b="1" i="0" lang="en-I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inversed</a:t>
            </a:r>
            <a:r>
              <a:rPr b="0" i="0" lang="en-I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compared to MuBeta </a:t>
            </a:r>
            <a:endParaRPr/>
          </a:p>
          <a:p>
            <a:pPr indent="-32004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AutoNum type="arabicPeriod"/>
            </a:pPr>
            <a:r>
              <a:rPr b="0" i="0" lang="en-I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(C3/C4 plot) It start at same level and have same saturation point</a:t>
            </a:r>
            <a:endParaRPr/>
          </a:p>
          <a:p>
            <a:pPr indent="-32004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AutoNum type="arabicPeriod"/>
            </a:pPr>
            <a:r>
              <a:rPr b="0" i="0" lang="en-I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(C3/C4 plot) The slope for the High/ low or FDI/BCP is different, and the diff between Contralateral and ipsilateral is observes after evidence onsite.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B5B5B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8097" y="-44955"/>
            <a:ext cx="4691621" cy="3518716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81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1" name="Google Shape;941;p81"/>
          <p:cNvSpPr/>
          <p:nvPr/>
        </p:nvSpPr>
        <p:spPr>
          <a:xfrm rot="10800000">
            <a:off x="-2010" y="-655202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942" name="Google Shape;94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943" name="Google Shape;94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944" name="Google Shape;944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945" name="Google Shape;945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946" name="Google Shape;946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947" name="Google Shape;947;p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948" name="Google Shape;948;p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949" name="Google Shape;949;p8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81"/>
          <p:cNvPicPr preferRelativeResize="0"/>
          <p:nvPr/>
        </p:nvPicPr>
        <p:blipFill rotWithShape="1">
          <a:blip r:embed="rId13">
            <a:alphaModFix/>
          </a:blip>
          <a:srcRect b="0" l="7861" r="0" t="6744"/>
          <a:stretch/>
        </p:blipFill>
        <p:spPr>
          <a:xfrm>
            <a:off x="2421499" y="194887"/>
            <a:ext cx="4144168" cy="314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69786" y="4076939"/>
            <a:ext cx="3299932" cy="247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8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94283" y="3517319"/>
            <a:ext cx="5755295" cy="303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40"/>
          <p:cNvSpPr/>
          <p:nvPr/>
        </p:nvSpPr>
        <p:spPr>
          <a:xfrm rot="10800000">
            <a:off x="-9380" y="-905094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244" name="Google Shape;2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245" name="Google Shape;24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246" name="Google Shape;24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247" name="Google Shape;24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248" name="Google Shape;24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249" name="Google Shape;249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250" name="Google Shape;250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251" name="Google Shape;251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65332" y="16156"/>
            <a:ext cx="1645439" cy="38892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1826406" y="250195"/>
            <a:ext cx="61614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2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Something new</a:t>
            </a:r>
            <a:endParaRPr/>
          </a:p>
        </p:txBody>
      </p:sp>
      <p:sp>
        <p:nvSpPr>
          <p:cNvPr id="254" name="Google Shape;254;p40"/>
          <p:cNvSpPr txBox="1"/>
          <p:nvPr/>
        </p:nvSpPr>
        <p:spPr>
          <a:xfrm>
            <a:off x="1934123" y="1337365"/>
            <a:ext cx="9351133" cy="3728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Auto EEG preprocessing pipeline – test and ready</a:t>
            </a:r>
            <a:endParaRPr/>
          </a:p>
          <a:p>
            <a:pPr indent="-342900" lvl="0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EMG postprocessing pipeline:</a:t>
            </a:r>
            <a:endParaRPr b="0" i="0" sz="20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romanLcPeriod"/>
            </a:pPr>
            <a:r>
              <a:rPr b="0" i="0" lang="en-I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envelope (ENV) (RMS method)</a:t>
            </a:r>
            <a:endParaRPr/>
          </a:p>
          <a:p>
            <a:pPr indent="-51435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romanLcPeriod"/>
            </a:pPr>
            <a:r>
              <a:rPr b="0" i="0" lang="en-I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Fuzzy Entropy (Z-score to balance noise )</a:t>
            </a:r>
            <a:endParaRPr/>
          </a:p>
          <a:p>
            <a:pPr indent="-51435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romanLcPeriod"/>
            </a:pPr>
            <a:r>
              <a:rPr b="0" i="0" lang="en-I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EMG valid check manual pipeline  (also for count partial burst)</a:t>
            </a:r>
            <a:endParaRPr/>
          </a:p>
          <a:p>
            <a:pPr indent="-342900" lvl="0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EMG onsite Lock in addition to SL,RL</a:t>
            </a:r>
            <a:endParaRPr/>
          </a:p>
          <a:p>
            <a:pPr indent="-342900" lvl="0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LMM model for </a:t>
            </a:r>
            <a: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IE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ehaviour analysis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‘Delta’ </a:t>
            </a:r>
            <a:r>
              <a:rPr b="0" i="0" lang="en-IE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LRP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524" y="2701157"/>
            <a:ext cx="4736663" cy="3552497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1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IE" sz="1800">
                <a:solidFill>
                  <a:srgbClr val="A709F5"/>
                </a:solidFill>
                <a:latin typeface="Arial"/>
                <a:ea typeface="Arial"/>
                <a:cs typeface="Arial"/>
                <a:sym typeface="Arial"/>
              </a:rPr>
              <a:t>Delta_SL_HL.mat</a:t>
            </a:r>
            <a:endParaRPr/>
          </a:p>
        </p:txBody>
      </p:sp>
      <p:pic>
        <p:nvPicPr>
          <p:cNvPr id="961" name="Google Shape;961;p1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41537"/>
            <a:ext cx="826104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2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IE" sz="1800">
                <a:solidFill>
                  <a:srgbClr val="A709F5"/>
                </a:solidFill>
                <a:latin typeface="Arial"/>
                <a:ea typeface="Arial"/>
                <a:cs typeface="Arial"/>
                <a:sym typeface="Arial"/>
              </a:rPr>
              <a:t>Delta_RL_HL.mat</a:t>
            </a:r>
            <a:endParaRPr/>
          </a:p>
        </p:txBody>
      </p:sp>
      <p:pic>
        <p:nvPicPr>
          <p:cNvPr id="968" name="Google Shape;96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2646" y="2154619"/>
            <a:ext cx="5171089" cy="387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8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9145" y="1918108"/>
            <a:ext cx="826104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8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IE" sz="1800">
                <a:solidFill>
                  <a:srgbClr val="A709F5"/>
                </a:solidFill>
                <a:latin typeface="Arial"/>
                <a:ea typeface="Arial"/>
                <a:cs typeface="Arial"/>
                <a:sym typeface="Arial"/>
              </a:rPr>
              <a:t>Delta_EOL_HL.mat</a:t>
            </a:r>
            <a:endParaRPr/>
          </a:p>
        </p:txBody>
      </p:sp>
      <p:pic>
        <p:nvPicPr>
          <p:cNvPr id="976" name="Google Shape;976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6842" y="2062625"/>
            <a:ext cx="826104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4992" y="2259721"/>
            <a:ext cx="5276193" cy="395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8449" y="17506"/>
            <a:ext cx="3958649" cy="29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83"/>
          <p:cNvPicPr preferRelativeResize="0"/>
          <p:nvPr/>
        </p:nvPicPr>
        <p:blipFill rotWithShape="1">
          <a:blip r:embed="rId4">
            <a:alphaModFix/>
          </a:blip>
          <a:srcRect b="0" l="7536" r="0" t="6201"/>
          <a:stretch/>
        </p:blipFill>
        <p:spPr>
          <a:xfrm>
            <a:off x="1643146" y="2745552"/>
            <a:ext cx="4932054" cy="375238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83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6" name="Google Shape;986;p83"/>
          <p:cNvSpPr/>
          <p:nvPr/>
        </p:nvSpPr>
        <p:spPr>
          <a:xfrm rot="10800000">
            <a:off x="-2010" y="-655202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987" name="Google Shape;987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988" name="Google Shape;988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989" name="Google Shape;989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990" name="Google Shape;990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991" name="Google Shape;991;p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992" name="Google Shape;992;p8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993" name="Google Shape;993;p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994" name="Google Shape;994;p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8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8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69376" y="2540661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8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35612" y="707715"/>
            <a:ext cx="4561234" cy="84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060" y="-60359"/>
            <a:ext cx="5132935" cy="384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84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5" name="Google Shape;1005;p84"/>
          <p:cNvSpPr/>
          <p:nvPr/>
        </p:nvSpPr>
        <p:spPr>
          <a:xfrm rot="10800000">
            <a:off x="-2010" y="-655202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1006" name="Google Shape;100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1007" name="Google Shape;1007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1008" name="Google Shape;1008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1009" name="Google Shape;1009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1010" name="Google Shape;1010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1011" name="Google Shape;1011;p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1012" name="Google Shape;1012;p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1013" name="Google Shape;1013;p8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8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883315" y="2392876"/>
            <a:ext cx="7308685" cy="384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712" y="1508202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85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3" name="Google Shape;1023;p85"/>
          <p:cNvSpPr/>
          <p:nvPr/>
        </p:nvSpPr>
        <p:spPr>
          <a:xfrm rot="10800000">
            <a:off x="-2010" y="-655202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1024" name="Google Shape;1024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1025" name="Google Shape;1025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1026" name="Google Shape;1026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1027" name="Google Shape;1027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1028" name="Google Shape;1028;p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1029" name="Google Shape;1029;p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1030" name="Google Shape;1030;p8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1031" name="Google Shape;1031;p8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8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85"/>
          <p:cNvPicPr preferRelativeResize="0"/>
          <p:nvPr/>
        </p:nvPicPr>
        <p:blipFill rotWithShape="1">
          <a:blip r:embed="rId13">
            <a:alphaModFix/>
          </a:blip>
          <a:srcRect b="0" l="16360" r="16327" t="0"/>
          <a:stretch/>
        </p:blipFill>
        <p:spPr>
          <a:xfrm>
            <a:off x="8537768" y="1608707"/>
            <a:ext cx="3546458" cy="395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282" y="1408795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86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1" name="Google Shape;1041;p86"/>
          <p:cNvSpPr/>
          <p:nvPr/>
        </p:nvSpPr>
        <p:spPr>
          <a:xfrm rot="10800000">
            <a:off x="-2010" y="-655202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1042" name="Google Shape;104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1043" name="Google Shape;1043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1044" name="Google Shape;1044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1045" name="Google Shape;1045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1046" name="Google Shape;1046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1047" name="Google Shape;1047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1048" name="Google Shape;1048;p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1049" name="Google Shape;1049;p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8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60925" y="0"/>
            <a:ext cx="1531075" cy="2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86"/>
          <p:cNvPicPr preferRelativeResize="0"/>
          <p:nvPr/>
        </p:nvPicPr>
        <p:blipFill rotWithShape="1">
          <a:blip r:embed="rId13">
            <a:alphaModFix/>
          </a:blip>
          <a:srcRect b="0" l="12673" r="14226" t="0"/>
          <a:stretch/>
        </p:blipFill>
        <p:spPr>
          <a:xfrm>
            <a:off x="8653963" y="1691007"/>
            <a:ext cx="3497622" cy="3588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7"/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8" name="Google Shape;1058;p87"/>
          <p:cNvSpPr/>
          <p:nvPr/>
        </p:nvSpPr>
        <p:spPr>
          <a:xfrm rot="10800000">
            <a:off x="-9380" y="-905094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1059" name="Google Shape;105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1060" name="Google Shape;1060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1061" name="Google Shape;1061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1062" name="Google Shape;1062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1063" name="Google Shape;1063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1064" name="Google Shape;1064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1065" name="Google Shape;1065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1066" name="Google Shape;1066;p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93403" y="-767"/>
            <a:ext cx="1645439" cy="388922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87"/>
          <p:cNvSpPr/>
          <p:nvPr/>
        </p:nvSpPr>
        <p:spPr>
          <a:xfrm>
            <a:off x="1727904" y="450772"/>
            <a:ext cx="8407332" cy="908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IE" sz="3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‘R</a:t>
            </a:r>
            <a:r>
              <a:rPr b="0" i="0" lang="en-IE" sz="3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esults’ update</a:t>
            </a:r>
            <a:endParaRPr/>
          </a:p>
        </p:txBody>
      </p:sp>
      <p:sp>
        <p:nvSpPr>
          <p:cNvPr id="1069" name="Google Shape;1069;p87"/>
          <p:cNvSpPr/>
          <p:nvPr/>
        </p:nvSpPr>
        <p:spPr>
          <a:xfrm>
            <a:off x="1727904" y="1873534"/>
            <a:ext cx="9557353" cy="4905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BCP is more Serial model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FDI have more continues forward flow+ feedback loop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BCP MT faster than FDI (Behaviour analysis)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No partial EMG burst in biceps (EMG analysis)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 Same sensory input (SSVEP) 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More medial areas of the motor cortex for BCP (scalp plot, LRP)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BCP </a:t>
            </a:r>
            <a:r>
              <a:rPr b="0" i="0" lang="en-IE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PMT &amp; MT monotonically decrease </a:t>
            </a: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(CPP; MB)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Different participant different psychology kernel (LMM)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Between block there’s learning activity (LMM) – delayed feedback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5143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0" name="Google Shape;1070;p87"/>
          <p:cNvGrpSpPr/>
          <p:nvPr/>
        </p:nvGrpSpPr>
        <p:grpSpPr>
          <a:xfrm>
            <a:off x="7804600" y="408573"/>
            <a:ext cx="2273187" cy="3573823"/>
            <a:chOff x="0" y="3495"/>
            <a:chExt cx="2273187" cy="3573823"/>
          </a:xfrm>
        </p:grpSpPr>
        <p:sp>
          <p:nvSpPr>
            <p:cNvPr id="1071" name="Google Shape;1071;p87"/>
            <p:cNvSpPr/>
            <p:nvPr/>
          </p:nvSpPr>
          <p:spPr>
            <a:xfrm>
              <a:off x="12556" y="3495"/>
              <a:ext cx="2248074" cy="6497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59CD1"/>
                </a:gs>
                <a:gs pos="35000">
                  <a:srgbClr val="F6BBDE"/>
                </a:gs>
                <a:gs pos="100000">
                  <a:srgbClr val="FCE4F2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7"/>
            <p:cNvSpPr txBox="1"/>
            <p:nvPr/>
          </p:nvSpPr>
          <p:spPr>
            <a:xfrm>
              <a:off x="31588" y="22527"/>
              <a:ext cx="2210010" cy="611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IE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Sensory evidence</a:t>
              </a:r>
              <a:r>
                <a:rPr b="1" i="0" lang="en-IE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073" name="Google Shape;1073;p87"/>
            <p:cNvSpPr/>
            <p:nvPr/>
          </p:nvSpPr>
          <p:spPr>
            <a:xfrm rot="5400000">
              <a:off x="1014758" y="669525"/>
              <a:ext cx="243669" cy="29240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F59CD1"/>
                </a:gs>
                <a:gs pos="35000">
                  <a:srgbClr val="F6BBDE"/>
                </a:gs>
                <a:gs pos="100000">
                  <a:srgbClr val="FCE4F2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7"/>
            <p:cNvSpPr txBox="1"/>
            <p:nvPr/>
          </p:nvSpPr>
          <p:spPr>
            <a:xfrm>
              <a:off x="1048873" y="693892"/>
              <a:ext cx="175441" cy="170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7"/>
            <p:cNvSpPr/>
            <p:nvPr/>
          </p:nvSpPr>
          <p:spPr>
            <a:xfrm>
              <a:off x="0" y="978174"/>
              <a:ext cx="2273187" cy="6497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2E9D1"/>
                </a:gs>
                <a:gs pos="35000">
                  <a:srgbClr val="BFEFDD"/>
                </a:gs>
                <a:gs pos="100000">
                  <a:srgbClr val="E5FAF3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7"/>
            <p:cNvSpPr txBox="1"/>
            <p:nvPr/>
          </p:nvSpPr>
          <p:spPr>
            <a:xfrm>
              <a:off x="19032" y="997206"/>
              <a:ext cx="2235123" cy="611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IE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Accumulation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7"/>
            <p:cNvSpPr/>
            <p:nvPr/>
          </p:nvSpPr>
          <p:spPr>
            <a:xfrm rot="5400000">
              <a:off x="1014758" y="1644205"/>
              <a:ext cx="243669" cy="29240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A2E9D1"/>
                </a:gs>
                <a:gs pos="35000">
                  <a:srgbClr val="BFEFDD"/>
                </a:gs>
                <a:gs pos="100000">
                  <a:srgbClr val="E5FAF3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7"/>
            <p:cNvSpPr txBox="1"/>
            <p:nvPr/>
          </p:nvSpPr>
          <p:spPr>
            <a:xfrm>
              <a:off x="1048873" y="1668572"/>
              <a:ext cx="175441" cy="170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7"/>
            <p:cNvSpPr/>
            <p:nvPr/>
          </p:nvSpPr>
          <p:spPr>
            <a:xfrm>
              <a:off x="35973" y="1952853"/>
              <a:ext cx="2201239" cy="6497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FEFA1"/>
                </a:gs>
                <a:gs pos="35000">
                  <a:srgbClr val="D2F2BD"/>
                </a:gs>
                <a:gs pos="100000">
                  <a:srgbClr val="ECFAE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7"/>
            <p:cNvSpPr txBox="1"/>
            <p:nvPr/>
          </p:nvSpPr>
          <p:spPr>
            <a:xfrm>
              <a:off x="55005" y="1971885"/>
              <a:ext cx="2163175" cy="611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IE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Motor preparation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7"/>
            <p:cNvSpPr/>
            <p:nvPr/>
          </p:nvSpPr>
          <p:spPr>
            <a:xfrm rot="5400000">
              <a:off x="1014758" y="2618884"/>
              <a:ext cx="243669" cy="29240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BFEFA1"/>
                </a:gs>
                <a:gs pos="35000">
                  <a:srgbClr val="D2F2BD"/>
                </a:gs>
                <a:gs pos="100000">
                  <a:srgbClr val="ECFAE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7"/>
            <p:cNvSpPr txBox="1"/>
            <p:nvPr/>
          </p:nvSpPr>
          <p:spPr>
            <a:xfrm>
              <a:off x="1048873" y="2643251"/>
              <a:ext cx="175441" cy="170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7"/>
            <p:cNvSpPr/>
            <p:nvPr/>
          </p:nvSpPr>
          <p:spPr>
            <a:xfrm>
              <a:off x="39569" y="2927532"/>
              <a:ext cx="2194048" cy="6497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AE87"/>
                </a:gs>
                <a:gs pos="35000">
                  <a:srgbClr val="FFC5A9"/>
                </a:gs>
                <a:gs pos="100000">
                  <a:srgbClr val="FFE8DA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7"/>
            <p:cNvSpPr txBox="1"/>
            <p:nvPr/>
          </p:nvSpPr>
          <p:spPr>
            <a:xfrm>
              <a:off x="58601" y="2946564"/>
              <a:ext cx="2155984" cy="611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IE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Motor execution</a:t>
              </a:r>
              <a:endParaRPr/>
            </a:p>
          </p:txBody>
        </p:sp>
      </p:grpSp>
      <p:sp>
        <p:nvSpPr>
          <p:cNvPr id="1085" name="Google Shape;1085;p87"/>
          <p:cNvSpPr txBox="1"/>
          <p:nvPr/>
        </p:nvSpPr>
        <p:spPr>
          <a:xfrm>
            <a:off x="10231348" y="419333"/>
            <a:ext cx="2107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Amplitude:	BCP=FDI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Time:	BCP=FDI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87"/>
          <p:cNvSpPr txBox="1"/>
          <p:nvPr/>
        </p:nvSpPr>
        <p:spPr>
          <a:xfrm>
            <a:off x="10231349" y="1425339"/>
            <a:ext cx="2107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Amplitude:	BCP&gt;FDI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Time:	BCP&lt;FDI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87"/>
          <p:cNvSpPr txBox="1"/>
          <p:nvPr/>
        </p:nvSpPr>
        <p:spPr>
          <a:xfrm>
            <a:off x="10199066" y="2396754"/>
            <a:ext cx="2107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Amplitude:	BCP&lt;FDI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Time:	BCP&gt;FDI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87"/>
          <p:cNvSpPr txBox="1"/>
          <p:nvPr/>
        </p:nvSpPr>
        <p:spPr>
          <a:xfrm>
            <a:off x="10231347" y="3354880"/>
            <a:ext cx="2107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Amplitude:	BCP&gt;FDI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Time:	BCP&lt;FDI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87"/>
          <p:cNvSpPr txBox="1"/>
          <p:nvPr/>
        </p:nvSpPr>
        <p:spPr>
          <a:xfrm>
            <a:off x="10231347" y="2879540"/>
            <a:ext cx="16930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IE" sz="105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less connection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87"/>
          <p:cNvSpPr txBox="1"/>
          <p:nvPr/>
        </p:nvSpPr>
        <p:spPr>
          <a:xfrm>
            <a:off x="10231346" y="1858234"/>
            <a:ext cx="2173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IE" sz="11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easy to accumulate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87"/>
          <p:cNvSpPr txBox="1"/>
          <p:nvPr/>
        </p:nvSpPr>
        <p:spPr>
          <a:xfrm>
            <a:off x="10258965" y="3784138"/>
            <a:ext cx="2173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IE" sz="11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easy to accumulate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88"/>
          <p:cNvSpPr/>
          <p:nvPr/>
        </p:nvSpPr>
        <p:spPr>
          <a:xfrm>
            <a:off x="840054" y="5157217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8" name="Google Shape;1098;p88"/>
          <p:cNvSpPr/>
          <p:nvPr/>
        </p:nvSpPr>
        <p:spPr>
          <a:xfrm rot="10800000">
            <a:off x="-22200" y="-5727017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1099" name="Google Shape;109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19" y="6133832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1100" name="Google Shape;110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727" y="5268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1101" name="Google Shape;1101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665" y="100191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1102" name="Google Shape;1102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665" y="1859039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1103" name="Google Shape;1103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6159" y="272877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1104" name="Google Shape;1104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2930" y="357414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1105" name="Google Shape;1105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2930" y="438590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1106" name="Google Shape;1106;p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7299" y="523753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8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59529" y="2042497"/>
            <a:ext cx="8703743" cy="446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8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47957" y="256377"/>
            <a:ext cx="6749319" cy="160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89"/>
          <p:cNvSpPr/>
          <p:nvPr/>
        </p:nvSpPr>
        <p:spPr>
          <a:xfrm>
            <a:off x="847325" y="6008159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5" name="Google Shape;1115;p89"/>
          <p:cNvSpPr/>
          <p:nvPr/>
        </p:nvSpPr>
        <p:spPr>
          <a:xfrm rot="10800000">
            <a:off x="-24073" y="-486487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Group brainstorm with solid fill" id="1116" name="Google Shape;111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42" y="65917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1117" name="Google Shape;111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09" y="101204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1118" name="Google Shape;1118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129" y="184506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1119" name="Google Shape;1119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290" y="273689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1120" name="Google Shape;1120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475" y="3571041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1121" name="Google Shape;1121;p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7147" y="439097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mburger Menu Icon with solid fill" id="1122" name="Google Shape;1122;p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9023" y="6099857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1123" name="Google Shape;1123;p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197" y="5216258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77037" y="4089842"/>
            <a:ext cx="3914963" cy="274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8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09653" y="1268069"/>
            <a:ext cx="10516511" cy="424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89"/>
          <p:cNvSpPr txBox="1"/>
          <p:nvPr/>
        </p:nvSpPr>
        <p:spPr>
          <a:xfrm>
            <a:off x="1419291" y="150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IE" sz="5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Reference</a:t>
            </a:r>
            <a:endParaRPr b="0" i="0" sz="5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,800+ Before And After Stock Illustrations, Royalty-Free Vector Graphics &amp;  Clip Art - iStock | Before and after face, Before and after weight loss,  Before and after house" id="260" name="Google Shape;2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833" y="-268565"/>
            <a:ext cx="11126168" cy="712656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/>
          <p:nvPr/>
        </p:nvSpPr>
        <p:spPr>
          <a:xfrm>
            <a:off x="1552996" y="1355038"/>
            <a:ext cx="4399084" cy="27591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1"/>
          <p:cNvSpPr/>
          <p:nvPr/>
        </p:nvSpPr>
        <p:spPr>
          <a:xfrm rot="10800000">
            <a:off x="-9380" y="-905094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264" name="Google Shape;26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265" name="Google Shape;26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266" name="Google Shape;26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267" name="Google Shape;26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268" name="Google Shape;268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269" name="Google Shape;269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270" name="Google Shape;270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271" name="Google Shape;271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65332" y="16156"/>
            <a:ext cx="1645439" cy="388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MS 包络线 (红色) 覆盖其原始 EMG 信号 (蓝色) 的示例图" id="273" name="Google Shape;273;p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55934" y="4185879"/>
            <a:ext cx="4355687" cy="231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22582" y="1693405"/>
            <a:ext cx="4867868" cy="365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65899" y="1268605"/>
            <a:ext cx="4681469" cy="2881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42"/>
          <p:cNvSpPr/>
          <p:nvPr/>
        </p:nvSpPr>
        <p:spPr>
          <a:xfrm rot="10800000">
            <a:off x="-9380" y="-905094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283" name="Google Shape;28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284" name="Google Shape;28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285" name="Google Shape;28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286" name="Google Shape;28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287" name="Google Shape;287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288" name="Google Shape;288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289" name="Google Shape;289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290" name="Google Shape;290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65332" y="16156"/>
            <a:ext cx="1645439" cy="388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42"/>
          <p:cNvGrpSpPr/>
          <p:nvPr/>
        </p:nvGrpSpPr>
        <p:grpSpPr>
          <a:xfrm>
            <a:off x="2014932" y="157377"/>
            <a:ext cx="8310771" cy="4179826"/>
            <a:chOff x="3436800" y="401749"/>
            <a:chExt cx="8310771" cy="4179826"/>
          </a:xfrm>
        </p:grpSpPr>
        <p:pic>
          <p:nvPicPr>
            <p:cNvPr descr="A diagram of a graph&#10;&#10;Description automatically generated" id="293" name="Google Shape;293;p42"/>
            <p:cNvPicPr preferRelativeResize="0"/>
            <p:nvPr/>
          </p:nvPicPr>
          <p:blipFill rotWithShape="1">
            <a:blip r:embed="rId12">
              <a:alphaModFix/>
            </a:blip>
            <a:srcRect b="24084" l="0" r="0" t="0"/>
            <a:stretch/>
          </p:blipFill>
          <p:spPr>
            <a:xfrm>
              <a:off x="3436800" y="401749"/>
              <a:ext cx="8310771" cy="41798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4" name="Google Shape;294;p42"/>
            <p:cNvCxnSpPr/>
            <p:nvPr/>
          </p:nvCxnSpPr>
          <p:spPr>
            <a:xfrm rot="10800000">
              <a:off x="10798233" y="3287684"/>
              <a:ext cx="0" cy="594360"/>
            </a:xfrm>
            <a:prstGeom prst="straightConnector1">
              <a:avLst/>
            </a:prstGeom>
            <a:noFill/>
            <a:ln cap="flat" cmpd="sng" w="38100">
              <a:solidFill>
                <a:srgbClr val="ED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5" name="Google Shape;295;p42"/>
            <p:cNvCxnSpPr/>
            <p:nvPr/>
          </p:nvCxnSpPr>
          <p:spPr>
            <a:xfrm>
              <a:off x="11058697" y="1299557"/>
              <a:ext cx="0" cy="446116"/>
            </a:xfrm>
            <a:prstGeom prst="straightConnector1">
              <a:avLst/>
            </a:prstGeom>
            <a:noFill/>
            <a:ln cap="flat" cmpd="sng" w="38100">
              <a:solidFill>
                <a:srgbClr val="ED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6" name="Google Shape;296;p42"/>
            <p:cNvCxnSpPr/>
            <p:nvPr/>
          </p:nvCxnSpPr>
          <p:spPr>
            <a:xfrm rot="10800000">
              <a:off x="8448502" y="3287684"/>
              <a:ext cx="0" cy="594360"/>
            </a:xfrm>
            <a:prstGeom prst="straightConnector1">
              <a:avLst/>
            </a:prstGeom>
            <a:noFill/>
            <a:ln cap="flat" cmpd="sng" w="38100">
              <a:solidFill>
                <a:srgbClr val="ED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7" name="Google Shape;297;p42"/>
            <p:cNvSpPr txBox="1"/>
            <p:nvPr/>
          </p:nvSpPr>
          <p:spPr>
            <a:xfrm>
              <a:off x="10864734" y="950365"/>
              <a:ext cx="515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400" u="none" cap="none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RL</a:t>
              </a:r>
              <a:endParaRPr/>
            </a:p>
          </p:txBody>
        </p:sp>
        <p:sp>
          <p:nvSpPr>
            <p:cNvPr id="298" name="Google Shape;298;p42"/>
            <p:cNvSpPr txBox="1"/>
            <p:nvPr/>
          </p:nvSpPr>
          <p:spPr>
            <a:xfrm>
              <a:off x="10607039" y="3990188"/>
              <a:ext cx="6317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400" u="none" cap="none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EOL</a:t>
              </a:r>
              <a:endParaRPr/>
            </a:p>
          </p:txBody>
        </p:sp>
        <p:sp>
          <p:nvSpPr>
            <p:cNvPr id="299" name="Google Shape;299;p42"/>
            <p:cNvSpPr txBox="1"/>
            <p:nvPr/>
          </p:nvSpPr>
          <p:spPr>
            <a:xfrm>
              <a:off x="8298872" y="3882044"/>
              <a:ext cx="515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400" u="none" cap="none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SL</a:t>
              </a:r>
              <a:endParaRPr/>
            </a:p>
          </p:txBody>
        </p:sp>
      </p:grpSp>
      <p:sp>
        <p:nvSpPr>
          <p:cNvPr id="300" name="Google Shape;300;p42"/>
          <p:cNvSpPr txBox="1"/>
          <p:nvPr/>
        </p:nvSpPr>
        <p:spPr>
          <a:xfrm>
            <a:off x="2215922" y="3757433"/>
            <a:ext cx="610637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nondecision time 300-400ms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E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sensory delays (220ms)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E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motor delays (80ms)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1690017" y="4707441"/>
            <a:ext cx="4581664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IE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coherence ⬇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IE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PMT &amp; MT monotonically ⬇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IE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Drift rate ⬇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IE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Partial bursts number ⬆ </a:t>
            </a:r>
            <a:endParaRPr b="0" i="0" sz="22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IE" sz="2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First partial burst time ⬆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42"/>
          <p:cNvGrpSpPr/>
          <p:nvPr/>
        </p:nvGrpSpPr>
        <p:grpSpPr>
          <a:xfrm>
            <a:off x="7605914" y="3662328"/>
            <a:ext cx="2634412" cy="1719988"/>
            <a:chOff x="7026634" y="4692630"/>
            <a:chExt cx="2634412" cy="1719988"/>
          </a:xfrm>
        </p:grpSpPr>
        <p:pic>
          <p:nvPicPr>
            <p:cNvPr id="303" name="Google Shape;303;p4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26634" y="4692630"/>
              <a:ext cx="2634412" cy="171998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42"/>
            <p:cNvCxnSpPr/>
            <p:nvPr/>
          </p:nvCxnSpPr>
          <p:spPr>
            <a:xfrm>
              <a:off x="8757989" y="5423939"/>
              <a:ext cx="0" cy="552809"/>
            </a:xfrm>
            <a:prstGeom prst="straightConnector1">
              <a:avLst/>
            </a:prstGeom>
            <a:noFill/>
            <a:ln cap="flat" cmpd="sng" w="38100">
              <a:solidFill>
                <a:srgbClr val="ED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5" name="Google Shape;305;p42"/>
            <p:cNvSpPr txBox="1"/>
            <p:nvPr/>
          </p:nvSpPr>
          <p:spPr>
            <a:xfrm>
              <a:off x="8555177" y="4914623"/>
              <a:ext cx="6317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400" u="none" cap="none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EOL</a:t>
              </a:r>
              <a:endParaRPr/>
            </a:p>
          </p:txBody>
        </p:sp>
        <p:cxnSp>
          <p:nvCxnSpPr>
            <p:cNvPr id="306" name="Google Shape;306;p42"/>
            <p:cNvCxnSpPr/>
            <p:nvPr/>
          </p:nvCxnSpPr>
          <p:spPr>
            <a:xfrm flipH="1">
              <a:off x="7803518" y="5175930"/>
              <a:ext cx="838775" cy="315257"/>
            </a:xfrm>
            <a:prstGeom prst="straightConnector1">
              <a:avLst/>
            </a:prstGeom>
            <a:noFill/>
            <a:ln cap="flat" cmpd="sng" w="38100">
              <a:solidFill>
                <a:srgbClr val="ED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07" name="Google Shape;307;p42"/>
            <p:cNvCxnSpPr/>
            <p:nvPr/>
          </p:nvCxnSpPr>
          <p:spPr>
            <a:xfrm flipH="1">
              <a:off x="8157788" y="5234833"/>
              <a:ext cx="494255" cy="465510"/>
            </a:xfrm>
            <a:prstGeom prst="straightConnector1">
              <a:avLst/>
            </a:prstGeom>
            <a:noFill/>
            <a:ln cap="flat" cmpd="sng" w="38100">
              <a:solidFill>
                <a:srgbClr val="ED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08" name="Google Shape;308;p42"/>
          <p:cNvSpPr txBox="1"/>
          <p:nvPr/>
        </p:nvSpPr>
        <p:spPr>
          <a:xfrm>
            <a:off x="6181621" y="5203867"/>
            <a:ext cx="60994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8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Why EOL？- focus on </a:t>
            </a: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PMT and MT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-precise decision commitment 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5346134" y="3543664"/>
            <a:ext cx="6317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EOL</a:t>
            </a:r>
            <a:endParaRPr/>
          </a:p>
        </p:txBody>
      </p:sp>
      <p:cxnSp>
        <p:nvCxnSpPr>
          <p:cNvPr id="310" name="Google Shape;310;p42"/>
          <p:cNvCxnSpPr>
            <a:stCxn id="309" idx="0"/>
          </p:cNvCxnSpPr>
          <p:nvPr/>
        </p:nvCxnSpPr>
        <p:spPr>
          <a:xfrm rot="10800000">
            <a:off x="5630217" y="3216064"/>
            <a:ext cx="31800" cy="327600"/>
          </a:xfrm>
          <a:prstGeom prst="straightConnector1">
            <a:avLst/>
          </a:prstGeom>
          <a:noFill/>
          <a:ln cap="flat" cmpd="sng" w="38100">
            <a:solidFill>
              <a:srgbClr val="ED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43"/>
          <p:cNvSpPr/>
          <p:nvPr/>
        </p:nvSpPr>
        <p:spPr>
          <a:xfrm rot="10800000">
            <a:off x="-9380" y="-905094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318" name="Google Shape;31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319" name="Google Shape;31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320" name="Google Shape;32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321" name="Google Shape;32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322" name="Google Shape;322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323" name="Google Shape;323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324" name="Google Shape;324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325" name="Google Shape;325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65332" y="16156"/>
            <a:ext cx="1645439" cy="38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47350" y="77075"/>
            <a:ext cx="7560326" cy="658058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/>
        </p:nvSpPr>
        <p:spPr>
          <a:xfrm>
            <a:off x="8239442" y="1849748"/>
            <a:ext cx="3952558" cy="15176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IE" sz="40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Decision making model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44"/>
          <p:cNvSpPr/>
          <p:nvPr/>
        </p:nvSpPr>
        <p:spPr>
          <a:xfrm rot="10800000">
            <a:off x="-9380" y="-9050945"/>
            <a:ext cx="1285397" cy="22596470"/>
          </a:xfrm>
          <a:custGeom>
            <a:rect b="b" l="l" r="r" t="t"/>
            <a:pathLst>
              <a:path extrusionOk="0" h="22596471" w="1285397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amburger Menu Icon with solid fill" id="336" name="Google Shape;3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brainstorm with solid fill" id="337" name="Google Shape;33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book outline" id="338" name="Google Shape;33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with solid fill" id="339" name="Google Shape;339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s On with solid fill" id="340" name="Google Shape;340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ract with solid fill" id="341" name="Google Shape;341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rt with solid fill" id="342" name="Google Shape;342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bar chart with solid fill" id="343" name="Google Shape;343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93403" y="-767"/>
            <a:ext cx="1645439" cy="38892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4"/>
          <p:cNvSpPr/>
          <p:nvPr/>
        </p:nvSpPr>
        <p:spPr>
          <a:xfrm>
            <a:off x="1727904" y="450772"/>
            <a:ext cx="8407332" cy="908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IE" sz="3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‘R</a:t>
            </a:r>
            <a:r>
              <a:rPr b="0" i="0" lang="en-IE" sz="3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esults’ update</a:t>
            </a:r>
            <a:endParaRPr/>
          </a:p>
        </p:txBody>
      </p:sp>
      <p:sp>
        <p:nvSpPr>
          <p:cNvPr id="346" name="Google Shape;346;p44"/>
          <p:cNvSpPr/>
          <p:nvPr/>
        </p:nvSpPr>
        <p:spPr>
          <a:xfrm>
            <a:off x="1727904" y="1873534"/>
            <a:ext cx="9557353" cy="4905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BCP is more Serial model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FDI have more continues forward flow+ feedback loop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BCP MT faster than FDI (Behaviour analysis)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No partial EMG burst in biceps (EMG analysis)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 Same sensory input (SSVEP) 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More medial areas of the motor cortex for BCP (scalp plot, LRP)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BCP </a:t>
            </a:r>
            <a:r>
              <a:rPr b="0" i="0" lang="en-IE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PMT &amp; MT monotonically decrease </a:t>
            </a: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(CPP; MB)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Different participant different psychology kernel (LMM)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Between block there’s learning activity (LMM) – delayed feedback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5143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44"/>
          <p:cNvGrpSpPr/>
          <p:nvPr/>
        </p:nvGrpSpPr>
        <p:grpSpPr>
          <a:xfrm>
            <a:off x="7804600" y="408573"/>
            <a:ext cx="2273187" cy="3573823"/>
            <a:chOff x="0" y="3495"/>
            <a:chExt cx="2273187" cy="3573823"/>
          </a:xfrm>
        </p:grpSpPr>
        <p:sp>
          <p:nvSpPr>
            <p:cNvPr id="348" name="Google Shape;348;p44"/>
            <p:cNvSpPr/>
            <p:nvPr/>
          </p:nvSpPr>
          <p:spPr>
            <a:xfrm>
              <a:off x="12556" y="3495"/>
              <a:ext cx="2248074" cy="6497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59CD1"/>
                </a:gs>
                <a:gs pos="35000">
                  <a:srgbClr val="F6BBDE"/>
                </a:gs>
                <a:gs pos="100000">
                  <a:srgbClr val="FCE4F2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4"/>
            <p:cNvSpPr txBox="1"/>
            <p:nvPr/>
          </p:nvSpPr>
          <p:spPr>
            <a:xfrm>
              <a:off x="31588" y="22527"/>
              <a:ext cx="2210010" cy="611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IE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Sensory evidence</a:t>
              </a:r>
              <a:r>
                <a:rPr b="1" i="0" lang="en-IE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 rot="5400000">
              <a:off x="1014758" y="669525"/>
              <a:ext cx="243669" cy="29240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F59CD1"/>
                </a:gs>
                <a:gs pos="35000">
                  <a:srgbClr val="F6BBDE"/>
                </a:gs>
                <a:gs pos="100000">
                  <a:srgbClr val="FCE4F2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4"/>
            <p:cNvSpPr txBox="1"/>
            <p:nvPr/>
          </p:nvSpPr>
          <p:spPr>
            <a:xfrm>
              <a:off x="1048873" y="693892"/>
              <a:ext cx="175441" cy="170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0" y="978174"/>
              <a:ext cx="2273187" cy="6497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2E9D1"/>
                </a:gs>
                <a:gs pos="35000">
                  <a:srgbClr val="BFEFDD"/>
                </a:gs>
                <a:gs pos="100000">
                  <a:srgbClr val="E5FAF3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4"/>
            <p:cNvSpPr txBox="1"/>
            <p:nvPr/>
          </p:nvSpPr>
          <p:spPr>
            <a:xfrm>
              <a:off x="19032" y="997206"/>
              <a:ext cx="2235123" cy="611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IE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Accumulation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4"/>
            <p:cNvSpPr/>
            <p:nvPr/>
          </p:nvSpPr>
          <p:spPr>
            <a:xfrm rot="5400000">
              <a:off x="1014758" y="1644205"/>
              <a:ext cx="243669" cy="29240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A2E9D1"/>
                </a:gs>
                <a:gs pos="35000">
                  <a:srgbClr val="BFEFDD"/>
                </a:gs>
                <a:gs pos="100000">
                  <a:srgbClr val="E5FAF3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4"/>
            <p:cNvSpPr txBox="1"/>
            <p:nvPr/>
          </p:nvSpPr>
          <p:spPr>
            <a:xfrm>
              <a:off x="1048873" y="1668572"/>
              <a:ext cx="175441" cy="170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35973" y="1952853"/>
              <a:ext cx="2201239" cy="6497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FEFA1"/>
                </a:gs>
                <a:gs pos="35000">
                  <a:srgbClr val="D2F2BD"/>
                </a:gs>
                <a:gs pos="100000">
                  <a:srgbClr val="ECFAE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4"/>
            <p:cNvSpPr txBox="1"/>
            <p:nvPr/>
          </p:nvSpPr>
          <p:spPr>
            <a:xfrm>
              <a:off x="55005" y="1971885"/>
              <a:ext cx="2163175" cy="611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IE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Motor preparation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4"/>
            <p:cNvSpPr/>
            <p:nvPr/>
          </p:nvSpPr>
          <p:spPr>
            <a:xfrm rot="5400000">
              <a:off x="1014758" y="2618884"/>
              <a:ext cx="243669" cy="29240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BFEFA1"/>
                </a:gs>
                <a:gs pos="35000">
                  <a:srgbClr val="D2F2BD"/>
                </a:gs>
                <a:gs pos="100000">
                  <a:srgbClr val="ECFAE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4"/>
            <p:cNvSpPr txBox="1"/>
            <p:nvPr/>
          </p:nvSpPr>
          <p:spPr>
            <a:xfrm>
              <a:off x="1048873" y="2643251"/>
              <a:ext cx="175441" cy="170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39569" y="2927532"/>
              <a:ext cx="2194048" cy="6497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AE87"/>
                </a:gs>
                <a:gs pos="35000">
                  <a:srgbClr val="FFC5A9"/>
                </a:gs>
                <a:gs pos="100000">
                  <a:srgbClr val="FFE8DA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4"/>
            <p:cNvSpPr txBox="1"/>
            <p:nvPr/>
          </p:nvSpPr>
          <p:spPr>
            <a:xfrm>
              <a:off x="58601" y="2946564"/>
              <a:ext cx="2155984" cy="611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IE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Motor execution</a:t>
              </a:r>
              <a:endParaRPr/>
            </a:p>
          </p:txBody>
        </p:sp>
      </p:grpSp>
      <p:sp>
        <p:nvSpPr>
          <p:cNvPr id="362" name="Google Shape;362;p44"/>
          <p:cNvSpPr txBox="1"/>
          <p:nvPr/>
        </p:nvSpPr>
        <p:spPr>
          <a:xfrm>
            <a:off x="10231348" y="419333"/>
            <a:ext cx="2107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Amplitude:	BCP=FDI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Time:	BCP=FDI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10231349" y="1425339"/>
            <a:ext cx="2107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Amplitude:	BCP&gt;FDI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Time:	BCP&lt;FDI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4"/>
          <p:cNvSpPr txBox="1"/>
          <p:nvPr/>
        </p:nvSpPr>
        <p:spPr>
          <a:xfrm>
            <a:off x="10199066" y="2396754"/>
            <a:ext cx="2107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Amplitude:	BCP&lt;FDI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Time:	BCP&gt;FDI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4"/>
          <p:cNvSpPr txBox="1"/>
          <p:nvPr/>
        </p:nvSpPr>
        <p:spPr>
          <a:xfrm>
            <a:off x="10231347" y="3354880"/>
            <a:ext cx="2107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Amplitude:	BCP&gt;FDI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Time:	BCP&lt;FDI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10231347" y="2879540"/>
            <a:ext cx="16930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IE" sz="105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less connection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10231346" y="1858234"/>
            <a:ext cx="2173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IE" sz="11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easy to accumulate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10258965" y="3784138"/>
            <a:ext cx="2173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IE" sz="11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easy to accumulate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ce">
  <a:themeElements>
    <a:clrScheme name="Custom 10">
      <a:dk1>
        <a:srgbClr val="FFFFFF"/>
      </a:dk1>
      <a:lt1>
        <a:srgbClr val="A5A5A5"/>
      </a:lt1>
      <a:dk2>
        <a:srgbClr val="F2F2F2"/>
      </a:dk2>
      <a:lt2>
        <a:srgbClr val="FFFFFF"/>
      </a:lt2>
      <a:accent1>
        <a:srgbClr val="EE0000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2021-10-14T18:55:06Z</dcterms:created>
  <dc:creator>童樑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